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17"/>
  </p:notesMasterIdLst>
  <p:sldIdLst>
    <p:sldId id="256" r:id="rId2"/>
    <p:sldId id="268" r:id="rId3"/>
    <p:sldId id="257" r:id="rId4"/>
    <p:sldId id="259" r:id="rId5"/>
    <p:sldId id="269" r:id="rId6"/>
    <p:sldId id="270" r:id="rId7"/>
    <p:sldId id="271" r:id="rId8"/>
    <p:sldId id="272" r:id="rId9"/>
    <p:sldId id="278" r:id="rId10"/>
    <p:sldId id="273" r:id="rId11"/>
    <p:sldId id="274" r:id="rId12"/>
    <p:sldId id="275" r:id="rId13"/>
    <p:sldId id="276" r:id="rId14"/>
    <p:sldId id="277" r:id="rId15"/>
    <p:sldId id="27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93C9"/>
    <a:srgbClr val="7D518A"/>
    <a:srgbClr val="DCE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EF962D-22A9-5D87-AADE-301EE87D8A42}" v="25" dt="2022-11-26T18:47:40.111"/>
    <p1510:client id="{D344B02C-7651-C9ED-47C3-6AC51B46CE04}" v="1" dt="2022-11-28T03:36:01.123"/>
    <p1510:client id="{D7B4D7B8-59F5-3726-9040-8B85DC6CF982}" v="127" dt="2022-11-27T05:16:18.324"/>
    <p1510:client id="{E1B7F9EC-BBF1-091C-EE04-0569B8F9C7CF}" v="618" dt="2022-11-27T04:57:27.886"/>
    <p1510:client id="{EEE10E96-45FF-4899-9385-714FA226A82A}" v="44" dt="2022-11-26T18:42:21.2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24"/>
    <p:restoredTop sz="93909"/>
  </p:normalViewPr>
  <p:slideViewPr>
    <p:cSldViewPr snapToGrid="0">
      <p:cViewPr varScale="1">
        <p:scale>
          <a:sx n="78" d="100"/>
          <a:sy n="78" d="100"/>
        </p:scale>
        <p:origin x="176"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0417622278560468"/>
          <c:y val="8.3729431966677439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bg2">
                  <a:lumMod val="50000"/>
                </a:schemeClr>
              </a:solidFill>
              <a:latin typeface="+mn-lt"/>
              <a:ea typeface="+mn-ea"/>
              <a:cs typeface="+mn-cs"/>
            </a:defRPr>
          </a:pPr>
          <a:endParaRPr lang="en-US"/>
        </a:p>
      </c:txPr>
    </c:title>
    <c:autoTitleDeleted val="0"/>
    <c:plotArea>
      <c:layout>
        <c:manualLayout>
          <c:layoutTarget val="inner"/>
          <c:xMode val="edge"/>
          <c:yMode val="edge"/>
          <c:x val="0.18279158396265358"/>
          <c:y val="0.17754100832981484"/>
          <c:w val="0.62830747900849471"/>
          <c:h val="0.71755766081723549"/>
        </c:manualLayout>
      </c:layout>
      <c:doughnutChart>
        <c:varyColors val="1"/>
        <c:ser>
          <c:idx val="0"/>
          <c:order val="0"/>
          <c:tx>
            <c:strRef>
              <c:f>Sheet1!$B$1</c:f>
              <c:strCache>
                <c:ptCount val="1"/>
                <c:pt idx="0">
                  <c:v>Distribution of Gender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CA1-2D4F-B946-84CD7380462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CA1-2D4F-B946-84CD73804625}"/>
              </c:ext>
            </c:extLst>
          </c:dPt>
          <c:dLbls>
            <c:dLbl>
              <c:idx val="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2">
                          <a:lumMod val="90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ECA1-2D4F-B946-84CD73804625}"/>
                </c:ext>
              </c:extLst>
            </c:dLbl>
            <c:dLbl>
              <c:idx val="1"/>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ln w="3175">
                        <a:noFill/>
                      </a:ln>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ECA1-2D4F-B946-84CD7380462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Men</c:v>
                </c:pt>
                <c:pt idx="1">
                  <c:v>Women</c:v>
                </c:pt>
              </c:strCache>
            </c:strRef>
          </c:cat>
          <c:val>
            <c:numRef>
              <c:f>Sheet1!$B$2:$B$3</c:f>
              <c:numCache>
                <c:formatCode>0.00%</c:formatCode>
                <c:ptCount val="2"/>
                <c:pt idx="0">
                  <c:v>0.501</c:v>
                </c:pt>
                <c:pt idx="1">
                  <c:v>0.499</c:v>
                </c:pt>
              </c:numCache>
            </c:numRef>
          </c:val>
          <c:extLst>
            <c:ext xmlns:c16="http://schemas.microsoft.com/office/drawing/2014/chart" uri="{C3380CC4-5D6E-409C-BE32-E72D297353CC}">
              <c16:uniqueId val="{00000004-ECA1-2D4F-B946-84CD73804625}"/>
            </c:ext>
          </c:extLst>
        </c:ser>
        <c:dLbls>
          <c:showLegendKey val="0"/>
          <c:showVal val="1"/>
          <c:showCatName val="0"/>
          <c:showSerName val="0"/>
          <c:showPercent val="0"/>
          <c:showBubbleSize val="0"/>
          <c:showLeaderLines val="1"/>
        </c:dLbls>
        <c:firstSliceAng val="0"/>
        <c:holeSize val="51"/>
      </c:doughnutChart>
      <c:spPr>
        <a:noFill/>
        <a:ln>
          <a:noFill/>
        </a:ln>
        <a:effectLst/>
      </c:spPr>
    </c:plotArea>
    <c:legend>
      <c:legendPos val="b"/>
      <c:layout>
        <c:manualLayout>
          <c:xMode val="edge"/>
          <c:yMode val="edge"/>
          <c:x val="0.29264135530991031"/>
          <c:y val="0.90071469443289931"/>
          <c:w val="0.41362964989349105"/>
          <c:h val="7.9941279516479016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accent1">
                  <a:lumMod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3175">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800" b="0" cap="none" dirty="0">
                <a:solidFill>
                  <a:schemeClr val="bg1"/>
                </a:solidFill>
              </a:rPr>
              <a:t>Match Distribution</a:t>
            </a:r>
          </a:p>
        </c:rich>
      </c:tx>
      <c:layout>
        <c:manualLayout>
          <c:xMode val="edge"/>
          <c:yMode val="edge"/>
          <c:x val="0.2421195863949453"/>
          <c:y val="3.2119159552873477E-2"/>
        </c:manualLayout>
      </c:layout>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1842470623438329"/>
          <c:y val="0.15850236199114764"/>
          <c:w val="0.62247180348484221"/>
          <c:h val="0.74235881716769081"/>
        </c:manualLayout>
      </c:layout>
      <c:pieChart>
        <c:varyColors val="1"/>
        <c:ser>
          <c:idx val="0"/>
          <c:order val="0"/>
          <c:tx>
            <c:strRef>
              <c:f>Sheet1!$B$1</c:f>
              <c:strCache>
                <c:ptCount val="1"/>
                <c:pt idx="0">
                  <c:v>Match Distribution</c:v>
                </c:pt>
              </c:strCache>
            </c:strRef>
          </c:tx>
          <c:dPt>
            <c:idx val="0"/>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446C-DD4E-A72D-558D63E87E25}"/>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446C-DD4E-A72D-558D63E87E25}"/>
              </c:ext>
            </c:extLst>
          </c:dPt>
          <c:dLbls>
            <c:dLbl>
              <c:idx val="0"/>
              <c:layout>
                <c:manualLayout>
                  <c:x val="-0.17567354071039212"/>
                  <c:y val="-0.15142761128609114"/>
                </c:manualLayout>
              </c:layout>
              <c:tx>
                <c:rich>
                  <a:bodyPr/>
                  <a:lstStyle/>
                  <a:p>
                    <a:fld id="{05A375ED-7B26-EB48-8E9B-3BB262335972}" type="VALUE">
                      <a:rPr lang="en-US" sz="1600"/>
                      <a:pPr/>
                      <a:t>[VALUE]</a:t>
                    </a:fld>
                    <a:endParaRPr lang="en-US"/>
                  </a:p>
                </c:rich>
              </c:tx>
              <c:dLblPos val="bestFit"/>
              <c:showLegendKey val="0"/>
              <c:showVal val="1"/>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446C-DD4E-A72D-558D63E87E25}"/>
                </c:ext>
              </c:extLst>
            </c:dLbl>
            <c:dLbl>
              <c:idx val="1"/>
              <c:layout>
                <c:manualLayout>
                  <c:x val="0.14874145515966802"/>
                  <c:y val="0.15544250623020017"/>
                </c:manualLayout>
              </c:layout>
              <c:tx>
                <c:rich>
                  <a:bodyPr/>
                  <a:lstStyle/>
                  <a:p>
                    <a:fld id="{E7CB8CFA-8497-0449-A6A3-68C2E3A1F9E9}" type="VALUE">
                      <a:rPr lang="en-US" sz="1600"/>
                      <a:pPr/>
                      <a:t>[VALUE]</a:t>
                    </a:fld>
                    <a:endParaRPr lang="en-US"/>
                  </a:p>
                </c:rich>
              </c:tx>
              <c:dLblPos val="bestFit"/>
              <c:showLegendKey val="0"/>
              <c:showVal val="1"/>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446C-DD4E-A72D-558D63E87E2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inEnd"/>
            <c:showLegendKey val="0"/>
            <c:showVal val="1"/>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0.00%</c:formatCode>
                <c:ptCount val="2"/>
                <c:pt idx="0">
                  <c:v>0.83499999999999996</c:v>
                </c:pt>
                <c:pt idx="1">
                  <c:v>0.16500000000000001</c:v>
                </c:pt>
              </c:numCache>
            </c:numRef>
          </c:val>
          <c:extLst>
            <c:ext xmlns:c16="http://schemas.microsoft.com/office/drawing/2014/chart" uri="{C3380CC4-5D6E-409C-BE32-E72D297353CC}">
              <c16:uniqueId val="{00000004-446C-DD4E-A72D-558D63E87E25}"/>
            </c:ext>
          </c:extLst>
        </c:ser>
        <c:dLbls>
          <c:dLblPos val="inEnd"/>
          <c:showLegendKey val="0"/>
          <c:showVal val="1"/>
          <c:showCatName val="0"/>
          <c:showSerName val="0"/>
          <c:showPercent val="0"/>
          <c:showBubbleSize val="0"/>
          <c:showLeaderLines val="1"/>
        </c:dLbls>
        <c:firstSliceAng val="0"/>
      </c:pieChart>
      <c:spPr>
        <a:noFill/>
        <a:ln>
          <a:noFill/>
        </a:ln>
        <a:effectLst/>
      </c:spPr>
    </c:plotArea>
    <c:legend>
      <c:legendPos val="t"/>
      <c:layout>
        <c:manualLayout>
          <c:xMode val="edge"/>
          <c:yMode val="edge"/>
          <c:x val="0.38528124413511422"/>
          <c:y val="0.91431202562198455"/>
          <c:w val="0.2294375117297715"/>
          <c:h val="8.214032468803159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7002384103301627E-2"/>
          <c:y val="6.0273889279911022E-2"/>
          <c:w val="0.91585223917322833"/>
          <c:h val="0.74499690617557235"/>
        </c:manualLayout>
      </c:layout>
      <c:bar3DChart>
        <c:barDir val="col"/>
        <c:grouping val="clustered"/>
        <c:varyColors val="0"/>
        <c:ser>
          <c:idx val="0"/>
          <c:order val="0"/>
          <c:tx>
            <c:strRef>
              <c:f>Sheet1!$B$1</c:f>
              <c:strCache>
                <c:ptCount val="1"/>
                <c:pt idx="0">
                  <c:v>Men</c:v>
                </c:pt>
              </c:strCache>
            </c:strRef>
          </c:tx>
          <c:spPr>
            <a:solidFill>
              <a:schemeClr val="accent1"/>
            </a:solidFill>
            <a:ln>
              <a:noFill/>
            </a:ln>
            <a:effectLst/>
            <a:sp3d/>
          </c:spPr>
          <c:invertIfNegative val="0"/>
          <c:cat>
            <c:strRef>
              <c:f>Sheet1!$A$2:$A$6</c:f>
              <c:strCache>
                <c:ptCount val="5"/>
                <c:pt idx="0">
                  <c:v>Age</c:v>
                </c:pt>
                <c:pt idx="1">
                  <c:v>Importance of Race</c:v>
                </c:pt>
                <c:pt idx="2">
                  <c:v>Importance of Religion</c:v>
                </c:pt>
                <c:pt idx="3">
                  <c:v>Expected Happiness Level</c:v>
                </c:pt>
                <c:pt idx="4">
                  <c:v>Expected Matches</c:v>
                </c:pt>
              </c:strCache>
            </c:strRef>
          </c:cat>
          <c:val>
            <c:numRef>
              <c:f>Sheet1!$B$2:$B$6</c:f>
              <c:numCache>
                <c:formatCode>General</c:formatCode>
                <c:ptCount val="5"/>
                <c:pt idx="0">
                  <c:v>26.5</c:v>
                </c:pt>
                <c:pt idx="1">
                  <c:v>3.3</c:v>
                </c:pt>
                <c:pt idx="2">
                  <c:v>3</c:v>
                </c:pt>
                <c:pt idx="3">
                  <c:v>6</c:v>
                </c:pt>
                <c:pt idx="4">
                  <c:v>3.3</c:v>
                </c:pt>
              </c:numCache>
            </c:numRef>
          </c:val>
          <c:extLst>
            <c:ext xmlns:c16="http://schemas.microsoft.com/office/drawing/2014/chart" uri="{C3380CC4-5D6E-409C-BE32-E72D297353CC}">
              <c16:uniqueId val="{00000000-4C6E-014E-8B78-EF0A518718D5}"/>
            </c:ext>
          </c:extLst>
        </c:ser>
        <c:ser>
          <c:idx val="1"/>
          <c:order val="1"/>
          <c:tx>
            <c:strRef>
              <c:f>Sheet1!$C$1</c:f>
              <c:strCache>
                <c:ptCount val="1"/>
                <c:pt idx="0">
                  <c:v>Women</c:v>
                </c:pt>
              </c:strCache>
            </c:strRef>
          </c:tx>
          <c:spPr>
            <a:solidFill>
              <a:schemeClr val="accent2"/>
            </a:solidFill>
            <a:ln>
              <a:noFill/>
            </a:ln>
            <a:effectLst/>
            <a:sp3d/>
          </c:spPr>
          <c:invertIfNegative val="0"/>
          <c:cat>
            <c:strRef>
              <c:f>Sheet1!$A$2:$A$6</c:f>
              <c:strCache>
                <c:ptCount val="5"/>
                <c:pt idx="0">
                  <c:v>Age</c:v>
                </c:pt>
                <c:pt idx="1">
                  <c:v>Importance of Race</c:v>
                </c:pt>
                <c:pt idx="2">
                  <c:v>Importance of Religion</c:v>
                </c:pt>
                <c:pt idx="3">
                  <c:v>Expected Happiness Level</c:v>
                </c:pt>
                <c:pt idx="4">
                  <c:v>Expected Matches</c:v>
                </c:pt>
              </c:strCache>
            </c:strRef>
          </c:cat>
          <c:val>
            <c:numRef>
              <c:f>Sheet1!$C$2:$C$6</c:f>
              <c:numCache>
                <c:formatCode>General</c:formatCode>
                <c:ptCount val="5"/>
                <c:pt idx="0">
                  <c:v>26</c:v>
                </c:pt>
                <c:pt idx="1">
                  <c:v>3.9</c:v>
                </c:pt>
                <c:pt idx="2">
                  <c:v>4.3</c:v>
                </c:pt>
                <c:pt idx="3">
                  <c:v>5.0999999999999996</c:v>
                </c:pt>
                <c:pt idx="4">
                  <c:v>3</c:v>
                </c:pt>
              </c:numCache>
            </c:numRef>
          </c:val>
          <c:extLst>
            <c:ext xmlns:c16="http://schemas.microsoft.com/office/drawing/2014/chart" uri="{C3380CC4-5D6E-409C-BE32-E72D297353CC}">
              <c16:uniqueId val="{00000001-4C6E-014E-8B78-EF0A518718D5}"/>
            </c:ext>
          </c:extLst>
        </c:ser>
        <c:dLbls>
          <c:showLegendKey val="0"/>
          <c:showVal val="0"/>
          <c:showCatName val="0"/>
          <c:showSerName val="0"/>
          <c:showPercent val="0"/>
          <c:showBubbleSize val="0"/>
        </c:dLbls>
        <c:gapWidth val="150"/>
        <c:shape val="box"/>
        <c:axId val="537292160"/>
        <c:axId val="1958954303"/>
        <c:axId val="0"/>
      </c:bar3DChart>
      <c:catAx>
        <c:axId val="53729216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958954303"/>
        <c:crosses val="autoZero"/>
        <c:auto val="1"/>
        <c:lblAlgn val="ctr"/>
        <c:lblOffset val="100"/>
        <c:noMultiLvlLbl val="0"/>
      </c:catAx>
      <c:valAx>
        <c:axId val="19589543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537292160"/>
        <c:crosses val="autoZero"/>
        <c:crossBetween val="between"/>
      </c:valAx>
      <c:spPr>
        <a:solidFill>
          <a:schemeClr val="accent4">
            <a:lumMod val="20000"/>
            <a:lumOff val="80000"/>
          </a:schemeClr>
        </a:solidFill>
        <a:ln>
          <a:noFill/>
        </a:ln>
        <a:effectLst/>
      </c:spPr>
    </c:plotArea>
    <c:legend>
      <c:legendPos val="b"/>
      <c:layout>
        <c:manualLayout>
          <c:xMode val="edge"/>
          <c:yMode val="edge"/>
          <c:x val="0.69731062382268238"/>
          <c:y val="0.10249848659952672"/>
          <c:w val="0.22280647363317865"/>
          <c:h val="6.030954752252351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dirty="0">
                <a:solidFill>
                  <a:schemeClr val="bg1"/>
                </a:solidFill>
              </a:rPr>
              <a:t>What</a:t>
            </a:r>
            <a:r>
              <a:rPr lang="en-US" baseline="0" dirty="0">
                <a:solidFill>
                  <a:schemeClr val="bg1"/>
                </a:solidFill>
              </a:rPr>
              <a:t> do you look for a in a date?</a:t>
            </a:r>
            <a:endParaRPr lang="en-US" dirty="0">
              <a:solidFill>
                <a:schemeClr val="bg1"/>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6.9058188667145748E-2"/>
          <c:y val="2.6979165241911424E-2"/>
          <c:w val="0.92277310766271037"/>
          <c:h val="0.73845221093955438"/>
        </c:manualLayout>
      </c:layout>
      <c:bar3DChart>
        <c:barDir val="col"/>
        <c:grouping val="standard"/>
        <c:varyColors val="0"/>
        <c:ser>
          <c:idx val="0"/>
          <c:order val="0"/>
          <c:tx>
            <c:strRef>
              <c:f>Sheet1!$B$1</c:f>
              <c:strCache>
                <c:ptCount val="1"/>
                <c:pt idx="0">
                  <c:v>Men</c:v>
                </c:pt>
              </c:strCache>
            </c:strRef>
          </c:tx>
          <c:spPr>
            <a:solidFill>
              <a:schemeClr val="accent1"/>
            </a:solidFill>
            <a:ln>
              <a:noFill/>
            </a:ln>
            <a:effectLst/>
            <a:sp3d/>
          </c:spPr>
          <c:invertIfNegative val="0"/>
          <c:cat>
            <c:strRef>
              <c:f>Sheet1!$A$2:$A$7</c:f>
              <c:strCache>
                <c:ptCount val="6"/>
                <c:pt idx="0">
                  <c:v>Attraction</c:v>
                </c:pt>
                <c:pt idx="1">
                  <c:v>Sincerity</c:v>
                </c:pt>
                <c:pt idx="2">
                  <c:v>Intelligence</c:v>
                </c:pt>
                <c:pt idx="3">
                  <c:v>Fun</c:v>
                </c:pt>
                <c:pt idx="4">
                  <c:v>Ambition</c:v>
                </c:pt>
                <c:pt idx="5">
                  <c:v>Comon Interests</c:v>
                </c:pt>
              </c:strCache>
            </c:strRef>
          </c:cat>
          <c:val>
            <c:numRef>
              <c:f>Sheet1!$B$2:$B$7</c:f>
              <c:numCache>
                <c:formatCode>0.0</c:formatCode>
                <c:ptCount val="6"/>
                <c:pt idx="0">
                  <c:v>29.1</c:v>
                </c:pt>
                <c:pt idx="1">
                  <c:v>16.2</c:v>
                </c:pt>
                <c:pt idx="2">
                  <c:v>19.5</c:v>
                </c:pt>
                <c:pt idx="3">
                  <c:v>17.600000000000001</c:v>
                </c:pt>
                <c:pt idx="4">
                  <c:v>7.4</c:v>
                </c:pt>
                <c:pt idx="5">
                  <c:v>10.199999999999999</c:v>
                </c:pt>
              </c:numCache>
            </c:numRef>
          </c:val>
          <c:extLst>
            <c:ext xmlns:c16="http://schemas.microsoft.com/office/drawing/2014/chart" uri="{C3380CC4-5D6E-409C-BE32-E72D297353CC}">
              <c16:uniqueId val="{00000000-3FCB-CB4F-AE88-D23CA6553C50}"/>
            </c:ext>
          </c:extLst>
        </c:ser>
        <c:ser>
          <c:idx val="1"/>
          <c:order val="1"/>
          <c:tx>
            <c:strRef>
              <c:f>Sheet1!$C$1</c:f>
              <c:strCache>
                <c:ptCount val="1"/>
                <c:pt idx="0">
                  <c:v>Women</c:v>
                </c:pt>
              </c:strCache>
            </c:strRef>
          </c:tx>
          <c:spPr>
            <a:solidFill>
              <a:schemeClr val="accent2"/>
            </a:solidFill>
            <a:ln>
              <a:noFill/>
            </a:ln>
            <a:effectLst/>
            <a:sp3d/>
          </c:spPr>
          <c:invertIfNegative val="0"/>
          <c:cat>
            <c:strRef>
              <c:f>Sheet1!$A$2:$A$7</c:f>
              <c:strCache>
                <c:ptCount val="6"/>
                <c:pt idx="0">
                  <c:v>Attraction</c:v>
                </c:pt>
                <c:pt idx="1">
                  <c:v>Sincerity</c:v>
                </c:pt>
                <c:pt idx="2">
                  <c:v>Intelligence</c:v>
                </c:pt>
                <c:pt idx="3">
                  <c:v>Fun</c:v>
                </c:pt>
                <c:pt idx="4">
                  <c:v>Ambition</c:v>
                </c:pt>
                <c:pt idx="5">
                  <c:v>Comon Interests</c:v>
                </c:pt>
              </c:strCache>
            </c:strRef>
          </c:cat>
          <c:val>
            <c:numRef>
              <c:f>Sheet1!$C$2:$C$7</c:f>
              <c:numCache>
                <c:formatCode>0.0</c:formatCode>
                <c:ptCount val="6"/>
                <c:pt idx="0">
                  <c:v>19.7</c:v>
                </c:pt>
                <c:pt idx="1">
                  <c:v>18.3</c:v>
                </c:pt>
                <c:pt idx="2">
                  <c:v>21.5</c:v>
                </c:pt>
                <c:pt idx="3">
                  <c:v>17.399999999999999</c:v>
                </c:pt>
                <c:pt idx="4">
                  <c:v>12</c:v>
                </c:pt>
                <c:pt idx="5">
                  <c:v>12.2</c:v>
                </c:pt>
              </c:numCache>
            </c:numRef>
          </c:val>
          <c:extLst>
            <c:ext xmlns:c16="http://schemas.microsoft.com/office/drawing/2014/chart" uri="{C3380CC4-5D6E-409C-BE32-E72D297353CC}">
              <c16:uniqueId val="{00000001-3FCB-CB4F-AE88-D23CA6553C50}"/>
            </c:ext>
          </c:extLst>
        </c:ser>
        <c:dLbls>
          <c:showLegendKey val="0"/>
          <c:showVal val="0"/>
          <c:showCatName val="0"/>
          <c:showSerName val="0"/>
          <c:showPercent val="0"/>
          <c:showBubbleSize val="0"/>
        </c:dLbls>
        <c:gapWidth val="150"/>
        <c:shape val="box"/>
        <c:axId val="1982111567"/>
        <c:axId val="1936655183"/>
        <c:axId val="1982772927"/>
      </c:bar3DChart>
      <c:catAx>
        <c:axId val="198211156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936655183"/>
        <c:crosses val="autoZero"/>
        <c:auto val="1"/>
        <c:lblAlgn val="ctr"/>
        <c:lblOffset val="100"/>
        <c:noMultiLvlLbl val="0"/>
      </c:catAx>
      <c:valAx>
        <c:axId val="1936655183"/>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982111567"/>
        <c:crosses val="autoZero"/>
        <c:crossBetween val="between"/>
      </c:valAx>
      <c:serAx>
        <c:axId val="1982772927"/>
        <c:scaling>
          <c:orientation val="minMax"/>
        </c:scaling>
        <c:delete val="1"/>
        <c:axPos val="b"/>
        <c:majorTickMark val="none"/>
        <c:minorTickMark val="none"/>
        <c:tickLblPos val="nextTo"/>
        <c:crossAx val="1936655183"/>
        <c:crosses val="autoZero"/>
      </c:serAx>
      <c:spPr>
        <a:solidFill>
          <a:schemeClr val="accent4">
            <a:lumMod val="20000"/>
            <a:lumOff val="80000"/>
          </a:schemeClr>
        </a:solidFill>
        <a:ln>
          <a:noFill/>
        </a:ln>
        <a:effectLst/>
      </c:spPr>
    </c:plotArea>
    <c:legend>
      <c:legendPos val="b"/>
      <c:layout>
        <c:manualLayout>
          <c:xMode val="edge"/>
          <c:yMode val="edge"/>
          <c:x val="0.35049865272669883"/>
          <c:y val="0.86324317221238567"/>
          <c:w val="0.21451192719176532"/>
          <c:h val="7.358457008925485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dirty="0">
                <a:solidFill>
                  <a:schemeClr val="bg1"/>
                </a:solidFill>
              </a:rPr>
              <a:t>What</a:t>
            </a:r>
            <a:r>
              <a:rPr lang="en-US" baseline="0" dirty="0">
                <a:solidFill>
                  <a:schemeClr val="bg1"/>
                </a:solidFill>
              </a:rPr>
              <a:t> do you think the opposite sex looks for in a date? </a:t>
            </a:r>
            <a:endParaRPr lang="en-US" dirty="0">
              <a:solidFill>
                <a:schemeClr val="bg1"/>
              </a:solidFill>
            </a:endParaRPr>
          </a:p>
        </c:rich>
      </c:tx>
      <c:layout>
        <c:manualLayout>
          <c:xMode val="edge"/>
          <c:yMode val="edge"/>
          <c:x val="0.15324438029596266"/>
          <c:y val="1.7562426127674689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8257794524694713E-2"/>
          <c:y val="1.8619925194732538E-2"/>
          <c:w val="0.9326857491668239"/>
          <c:h val="0.7383563979286214"/>
        </c:manualLayout>
      </c:layout>
      <c:bar3DChart>
        <c:barDir val="col"/>
        <c:grouping val="standard"/>
        <c:varyColors val="0"/>
        <c:ser>
          <c:idx val="0"/>
          <c:order val="0"/>
          <c:tx>
            <c:strRef>
              <c:f>Sheet1!$B$1</c:f>
              <c:strCache>
                <c:ptCount val="1"/>
                <c:pt idx="0">
                  <c:v>Men</c:v>
                </c:pt>
              </c:strCache>
            </c:strRef>
          </c:tx>
          <c:spPr>
            <a:solidFill>
              <a:schemeClr val="accent1"/>
            </a:solidFill>
            <a:ln>
              <a:noFill/>
            </a:ln>
            <a:effectLst/>
            <a:sp3d/>
          </c:spPr>
          <c:invertIfNegative val="0"/>
          <c:cat>
            <c:strRef>
              <c:f>Sheet1!$A$2:$A$7</c:f>
              <c:strCache>
                <c:ptCount val="6"/>
                <c:pt idx="0">
                  <c:v>Attraction</c:v>
                </c:pt>
                <c:pt idx="1">
                  <c:v>Sincerity</c:v>
                </c:pt>
                <c:pt idx="2">
                  <c:v>Intelligence</c:v>
                </c:pt>
                <c:pt idx="3">
                  <c:v>Fun</c:v>
                </c:pt>
                <c:pt idx="4">
                  <c:v>Ambition</c:v>
                </c:pt>
                <c:pt idx="5">
                  <c:v>Comon Interests</c:v>
                </c:pt>
              </c:strCache>
            </c:strRef>
          </c:cat>
          <c:val>
            <c:numRef>
              <c:f>Sheet1!$B$2:$B$7</c:f>
              <c:numCache>
                <c:formatCode>General</c:formatCode>
                <c:ptCount val="6"/>
                <c:pt idx="0">
                  <c:v>27</c:v>
                </c:pt>
                <c:pt idx="1">
                  <c:v>14.7</c:v>
                </c:pt>
                <c:pt idx="2">
                  <c:v>16.100000000000001</c:v>
                </c:pt>
                <c:pt idx="3">
                  <c:v>18.100000000000001</c:v>
                </c:pt>
                <c:pt idx="4">
                  <c:v>13.7</c:v>
                </c:pt>
                <c:pt idx="5">
                  <c:v>10.1</c:v>
                </c:pt>
              </c:numCache>
            </c:numRef>
          </c:val>
          <c:extLst>
            <c:ext xmlns:c16="http://schemas.microsoft.com/office/drawing/2014/chart" uri="{C3380CC4-5D6E-409C-BE32-E72D297353CC}">
              <c16:uniqueId val="{00000000-5848-BC49-8F31-33219A3A84C9}"/>
            </c:ext>
          </c:extLst>
        </c:ser>
        <c:ser>
          <c:idx val="1"/>
          <c:order val="1"/>
          <c:tx>
            <c:strRef>
              <c:f>Sheet1!$C$1</c:f>
              <c:strCache>
                <c:ptCount val="1"/>
                <c:pt idx="0">
                  <c:v>Women</c:v>
                </c:pt>
              </c:strCache>
            </c:strRef>
          </c:tx>
          <c:spPr>
            <a:solidFill>
              <a:schemeClr val="accent2"/>
            </a:solidFill>
            <a:ln>
              <a:noFill/>
            </a:ln>
            <a:effectLst/>
            <a:sp3d/>
          </c:spPr>
          <c:invertIfNegative val="0"/>
          <c:cat>
            <c:strRef>
              <c:f>Sheet1!$A$2:$A$7</c:f>
              <c:strCache>
                <c:ptCount val="6"/>
                <c:pt idx="0">
                  <c:v>Attraction</c:v>
                </c:pt>
                <c:pt idx="1">
                  <c:v>Sincerity</c:v>
                </c:pt>
                <c:pt idx="2">
                  <c:v>Intelligence</c:v>
                </c:pt>
                <c:pt idx="3">
                  <c:v>Fun</c:v>
                </c:pt>
                <c:pt idx="4">
                  <c:v>Ambition</c:v>
                </c:pt>
                <c:pt idx="5">
                  <c:v>Comon Interests</c:v>
                </c:pt>
              </c:strCache>
            </c:strRef>
          </c:cat>
          <c:val>
            <c:numRef>
              <c:f>Sheet1!$C$2:$C$7</c:f>
              <c:numCache>
                <c:formatCode>General</c:formatCode>
                <c:ptCount val="6"/>
                <c:pt idx="0">
                  <c:v>38.799999999999997</c:v>
                </c:pt>
                <c:pt idx="1">
                  <c:v>10.4</c:v>
                </c:pt>
                <c:pt idx="2">
                  <c:v>12</c:v>
                </c:pt>
                <c:pt idx="3">
                  <c:v>18.5</c:v>
                </c:pt>
                <c:pt idx="4">
                  <c:v>8.3000000000000007</c:v>
                </c:pt>
                <c:pt idx="5">
                  <c:v>12</c:v>
                </c:pt>
              </c:numCache>
            </c:numRef>
          </c:val>
          <c:extLst>
            <c:ext xmlns:c16="http://schemas.microsoft.com/office/drawing/2014/chart" uri="{C3380CC4-5D6E-409C-BE32-E72D297353CC}">
              <c16:uniqueId val="{00000001-5848-BC49-8F31-33219A3A84C9}"/>
            </c:ext>
          </c:extLst>
        </c:ser>
        <c:dLbls>
          <c:showLegendKey val="0"/>
          <c:showVal val="0"/>
          <c:showCatName val="0"/>
          <c:showSerName val="0"/>
          <c:showPercent val="0"/>
          <c:showBubbleSize val="0"/>
        </c:dLbls>
        <c:gapWidth val="150"/>
        <c:shape val="box"/>
        <c:axId val="1866253935"/>
        <c:axId val="1746436895"/>
        <c:axId val="1982029615"/>
      </c:bar3DChart>
      <c:catAx>
        <c:axId val="186625393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746436895"/>
        <c:crosses val="autoZero"/>
        <c:auto val="1"/>
        <c:lblAlgn val="ctr"/>
        <c:lblOffset val="100"/>
        <c:noMultiLvlLbl val="0"/>
      </c:catAx>
      <c:valAx>
        <c:axId val="17464368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866253935"/>
        <c:crosses val="autoZero"/>
        <c:crossBetween val="between"/>
      </c:valAx>
      <c:serAx>
        <c:axId val="1982029615"/>
        <c:scaling>
          <c:orientation val="minMax"/>
        </c:scaling>
        <c:delete val="1"/>
        <c:axPos val="b"/>
        <c:majorTickMark val="none"/>
        <c:minorTickMark val="none"/>
        <c:tickLblPos val="nextTo"/>
        <c:crossAx val="1746436895"/>
        <c:crosses val="autoZero"/>
      </c:serAx>
      <c:spPr>
        <a:solidFill>
          <a:schemeClr val="accent4">
            <a:lumMod val="20000"/>
            <a:lumOff val="80000"/>
          </a:schemeClr>
        </a:solidFill>
        <a:ln>
          <a:noFill/>
        </a:ln>
        <a:effectLst/>
      </c:spPr>
    </c:plotArea>
    <c:legend>
      <c:legendPos val="b"/>
      <c:layout>
        <c:manualLayout>
          <c:xMode val="edge"/>
          <c:yMode val="edge"/>
          <c:x val="0.3820270924003607"/>
          <c:y val="0.89841746538829059"/>
          <c:w val="0.24024066727797855"/>
          <c:h val="5.140417424692454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dirty="0">
                <a:solidFill>
                  <a:schemeClr val="bg1"/>
                </a:solidFill>
              </a:rPr>
              <a:t>How do you think you measure up?</a:t>
            </a:r>
          </a:p>
        </c:rich>
      </c:tx>
      <c:layout>
        <c:manualLayout>
          <c:xMode val="edge"/>
          <c:yMode val="edge"/>
          <c:x val="0.20213907965187872"/>
          <c:y val="5.010373711691076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6.6061866054958021E-2"/>
          <c:y val="5.1971076249799637E-2"/>
          <c:w val="0.92339561569493234"/>
          <c:h val="0.85398830619715171"/>
        </c:manualLayout>
      </c:layout>
      <c:bar3DChart>
        <c:barDir val="col"/>
        <c:grouping val="standard"/>
        <c:varyColors val="0"/>
        <c:ser>
          <c:idx val="0"/>
          <c:order val="0"/>
          <c:tx>
            <c:strRef>
              <c:f>Sheet1!$B$1</c:f>
              <c:strCache>
                <c:ptCount val="1"/>
                <c:pt idx="0">
                  <c:v>Men</c:v>
                </c:pt>
              </c:strCache>
            </c:strRef>
          </c:tx>
          <c:spPr>
            <a:solidFill>
              <a:schemeClr val="accent1"/>
            </a:solidFill>
            <a:ln>
              <a:noFill/>
            </a:ln>
            <a:effectLst/>
            <a:sp3d/>
          </c:spPr>
          <c:invertIfNegative val="0"/>
          <c:cat>
            <c:strRef>
              <c:f>Sheet1!$A$2:$A$6</c:f>
              <c:strCache>
                <c:ptCount val="5"/>
                <c:pt idx="0">
                  <c:v>Attraction</c:v>
                </c:pt>
                <c:pt idx="1">
                  <c:v>Sincerity</c:v>
                </c:pt>
                <c:pt idx="2">
                  <c:v>Intelligence</c:v>
                </c:pt>
                <c:pt idx="3">
                  <c:v>Fun</c:v>
                </c:pt>
                <c:pt idx="4">
                  <c:v>Ambition</c:v>
                </c:pt>
              </c:strCache>
            </c:strRef>
          </c:cat>
          <c:val>
            <c:numRef>
              <c:f>Sheet1!$B$2:$B$6</c:f>
              <c:numCache>
                <c:formatCode>General</c:formatCode>
                <c:ptCount val="5"/>
                <c:pt idx="0">
                  <c:v>6.9</c:v>
                </c:pt>
                <c:pt idx="1">
                  <c:v>8.1</c:v>
                </c:pt>
                <c:pt idx="2">
                  <c:v>8.4</c:v>
                </c:pt>
                <c:pt idx="3">
                  <c:v>7.5</c:v>
                </c:pt>
                <c:pt idx="4">
                  <c:v>7.5</c:v>
                </c:pt>
              </c:numCache>
            </c:numRef>
          </c:val>
          <c:extLst>
            <c:ext xmlns:c16="http://schemas.microsoft.com/office/drawing/2014/chart" uri="{C3380CC4-5D6E-409C-BE32-E72D297353CC}">
              <c16:uniqueId val="{00000000-15F9-4D4A-91D7-10E05E93FB4E}"/>
            </c:ext>
          </c:extLst>
        </c:ser>
        <c:ser>
          <c:idx val="1"/>
          <c:order val="1"/>
          <c:tx>
            <c:strRef>
              <c:f>Sheet1!$C$1</c:f>
              <c:strCache>
                <c:ptCount val="1"/>
                <c:pt idx="0">
                  <c:v>Women</c:v>
                </c:pt>
              </c:strCache>
            </c:strRef>
          </c:tx>
          <c:spPr>
            <a:solidFill>
              <a:schemeClr val="accent2"/>
            </a:solidFill>
            <a:ln>
              <a:noFill/>
            </a:ln>
            <a:effectLst/>
            <a:sp3d/>
          </c:spPr>
          <c:invertIfNegative val="0"/>
          <c:cat>
            <c:strRef>
              <c:f>Sheet1!$A$2:$A$6</c:f>
              <c:strCache>
                <c:ptCount val="5"/>
                <c:pt idx="0">
                  <c:v>Attraction</c:v>
                </c:pt>
                <c:pt idx="1">
                  <c:v>Sincerity</c:v>
                </c:pt>
                <c:pt idx="2">
                  <c:v>Intelligence</c:v>
                </c:pt>
                <c:pt idx="3">
                  <c:v>Fun</c:v>
                </c:pt>
                <c:pt idx="4">
                  <c:v>Ambition</c:v>
                </c:pt>
              </c:strCache>
            </c:strRef>
          </c:cat>
          <c:val>
            <c:numRef>
              <c:f>Sheet1!$C$2:$C$6</c:f>
              <c:numCache>
                <c:formatCode>General</c:formatCode>
                <c:ptCount val="5"/>
                <c:pt idx="0">
                  <c:v>7</c:v>
                </c:pt>
                <c:pt idx="1">
                  <c:v>8.4</c:v>
                </c:pt>
                <c:pt idx="2">
                  <c:v>8.1</c:v>
                </c:pt>
                <c:pt idx="3">
                  <c:v>7.7</c:v>
                </c:pt>
                <c:pt idx="4">
                  <c:v>7.5</c:v>
                </c:pt>
              </c:numCache>
            </c:numRef>
          </c:val>
          <c:extLst>
            <c:ext xmlns:c16="http://schemas.microsoft.com/office/drawing/2014/chart" uri="{C3380CC4-5D6E-409C-BE32-E72D297353CC}">
              <c16:uniqueId val="{00000001-15F9-4D4A-91D7-10E05E93FB4E}"/>
            </c:ext>
          </c:extLst>
        </c:ser>
        <c:dLbls>
          <c:showLegendKey val="0"/>
          <c:showVal val="0"/>
          <c:showCatName val="0"/>
          <c:showSerName val="0"/>
          <c:showPercent val="0"/>
          <c:showBubbleSize val="0"/>
        </c:dLbls>
        <c:gapWidth val="150"/>
        <c:shape val="box"/>
        <c:axId val="1830009855"/>
        <c:axId val="1468722127"/>
        <c:axId val="1958695279"/>
      </c:bar3DChart>
      <c:catAx>
        <c:axId val="183000985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468722127"/>
        <c:crosses val="autoZero"/>
        <c:auto val="1"/>
        <c:lblAlgn val="ctr"/>
        <c:lblOffset val="100"/>
        <c:noMultiLvlLbl val="0"/>
      </c:catAx>
      <c:valAx>
        <c:axId val="14687221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830009855"/>
        <c:crosses val="autoZero"/>
        <c:crossBetween val="between"/>
      </c:valAx>
      <c:serAx>
        <c:axId val="1958695279"/>
        <c:scaling>
          <c:orientation val="minMax"/>
        </c:scaling>
        <c:delete val="1"/>
        <c:axPos val="b"/>
        <c:majorTickMark val="none"/>
        <c:minorTickMark val="none"/>
        <c:tickLblPos val="nextTo"/>
        <c:crossAx val="1468722127"/>
        <c:crosses val="autoZero"/>
      </c:serAx>
      <c:spPr>
        <a:solidFill>
          <a:schemeClr val="accent4">
            <a:lumMod val="20000"/>
            <a:lumOff val="80000"/>
          </a:schemeClr>
        </a:solidFill>
        <a:ln>
          <a:noFill/>
        </a:ln>
        <a:effectLst/>
      </c:spPr>
    </c:plotArea>
    <c:legend>
      <c:legendPos val="b"/>
      <c:layout>
        <c:manualLayout>
          <c:xMode val="edge"/>
          <c:yMode val="edge"/>
          <c:x val="0.38740024920109822"/>
          <c:y val="0.83746904637379405"/>
          <c:w val="0.22519949876099837"/>
          <c:h val="8.283440387972644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dirty="0">
                <a:solidFill>
                  <a:schemeClr val="bg1"/>
                </a:solidFill>
              </a:rPr>
              <a:t>Interest</a:t>
            </a:r>
            <a:r>
              <a:rPr lang="en-US" baseline="0" dirty="0">
                <a:solidFill>
                  <a:schemeClr val="bg1"/>
                </a:solidFill>
              </a:rPr>
              <a:t> In Activities</a:t>
            </a:r>
            <a:endParaRPr lang="en-US" dirty="0">
              <a:solidFill>
                <a:schemeClr val="bg1"/>
              </a:solidFill>
            </a:endParaRPr>
          </a:p>
        </c:rich>
      </c:tx>
      <c:layout>
        <c:manualLayout>
          <c:xMode val="edge"/>
          <c:yMode val="edge"/>
          <c:x val="0.34748589728522739"/>
          <c:y val="3.7277739396313812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6.6960260826771659E-2"/>
          <c:y val="1.4243521735731879E-2"/>
          <c:w val="0.91585223917322833"/>
          <c:h val="0.81939639911656204"/>
        </c:manualLayout>
      </c:layout>
      <c:bar3DChart>
        <c:barDir val="col"/>
        <c:grouping val="clustered"/>
        <c:varyColors val="0"/>
        <c:ser>
          <c:idx val="0"/>
          <c:order val="0"/>
          <c:tx>
            <c:strRef>
              <c:f>Sheet1!$B$1</c:f>
              <c:strCache>
                <c:ptCount val="1"/>
                <c:pt idx="0">
                  <c:v>Men</c:v>
                </c:pt>
              </c:strCache>
            </c:strRef>
          </c:tx>
          <c:spPr>
            <a:solidFill>
              <a:schemeClr val="accent1"/>
            </a:solidFill>
            <a:ln>
              <a:noFill/>
            </a:ln>
            <a:effectLst/>
            <a:sp3d/>
          </c:spPr>
          <c:invertIfNegative val="0"/>
          <c:cat>
            <c:strRef>
              <c:f>Sheet1!$A$2:$A$18</c:f>
              <c:strCache>
                <c:ptCount val="17"/>
                <c:pt idx="0">
                  <c:v>Playing Sports</c:v>
                </c:pt>
                <c:pt idx="1">
                  <c:v>Watching Sports</c:v>
                </c:pt>
                <c:pt idx="2">
                  <c:v>Exercise</c:v>
                </c:pt>
                <c:pt idx="3">
                  <c:v>Eating Out</c:v>
                </c:pt>
                <c:pt idx="4">
                  <c:v>Museums</c:v>
                </c:pt>
                <c:pt idx="5">
                  <c:v>Art</c:v>
                </c:pt>
                <c:pt idx="6">
                  <c:v>Hiking</c:v>
                </c:pt>
                <c:pt idx="7">
                  <c:v>Gaming</c:v>
                </c:pt>
                <c:pt idx="8">
                  <c:v>Clubbing</c:v>
                </c:pt>
                <c:pt idx="9">
                  <c:v>Reading</c:v>
                </c:pt>
                <c:pt idx="10">
                  <c:v>Watching TV</c:v>
                </c:pt>
                <c:pt idx="11">
                  <c:v>Theatre</c:v>
                </c:pt>
                <c:pt idx="12">
                  <c:v>Movies</c:v>
                </c:pt>
                <c:pt idx="13">
                  <c:v>Concerts</c:v>
                </c:pt>
                <c:pt idx="14">
                  <c:v>Music</c:v>
                </c:pt>
                <c:pt idx="15">
                  <c:v>Shopping</c:v>
                </c:pt>
                <c:pt idx="16">
                  <c:v>Yoga</c:v>
                </c:pt>
              </c:strCache>
            </c:strRef>
          </c:cat>
          <c:val>
            <c:numRef>
              <c:f>Sheet1!$B$2:$B$18</c:f>
              <c:numCache>
                <c:formatCode>General</c:formatCode>
                <c:ptCount val="17"/>
                <c:pt idx="0">
                  <c:v>7.1</c:v>
                </c:pt>
                <c:pt idx="1">
                  <c:v>5</c:v>
                </c:pt>
                <c:pt idx="2">
                  <c:v>5.9</c:v>
                </c:pt>
                <c:pt idx="3">
                  <c:v>7.4</c:v>
                </c:pt>
                <c:pt idx="4">
                  <c:v>6.4</c:v>
                </c:pt>
                <c:pt idx="5">
                  <c:v>6.1</c:v>
                </c:pt>
                <c:pt idx="6">
                  <c:v>5.4</c:v>
                </c:pt>
                <c:pt idx="7">
                  <c:v>4.5999999999999996</c:v>
                </c:pt>
                <c:pt idx="8">
                  <c:v>5.5</c:v>
                </c:pt>
                <c:pt idx="9">
                  <c:v>7.3</c:v>
                </c:pt>
                <c:pt idx="10">
                  <c:v>4.9000000000000004</c:v>
                </c:pt>
                <c:pt idx="11">
                  <c:v>6</c:v>
                </c:pt>
                <c:pt idx="12">
                  <c:v>7.6</c:v>
                </c:pt>
                <c:pt idx="13">
                  <c:v>6.6</c:v>
                </c:pt>
                <c:pt idx="14">
                  <c:v>7.6</c:v>
                </c:pt>
                <c:pt idx="15">
                  <c:v>4.9000000000000004</c:v>
                </c:pt>
                <c:pt idx="16">
                  <c:v>3.6</c:v>
                </c:pt>
              </c:numCache>
            </c:numRef>
          </c:val>
          <c:extLst>
            <c:ext xmlns:c16="http://schemas.microsoft.com/office/drawing/2014/chart" uri="{C3380CC4-5D6E-409C-BE32-E72D297353CC}">
              <c16:uniqueId val="{00000000-CC46-6D43-9B98-700E165DA2DC}"/>
            </c:ext>
          </c:extLst>
        </c:ser>
        <c:ser>
          <c:idx val="1"/>
          <c:order val="1"/>
          <c:tx>
            <c:strRef>
              <c:f>Sheet1!$C$1</c:f>
              <c:strCache>
                <c:ptCount val="1"/>
                <c:pt idx="0">
                  <c:v>Women</c:v>
                </c:pt>
              </c:strCache>
            </c:strRef>
          </c:tx>
          <c:spPr>
            <a:solidFill>
              <a:schemeClr val="accent2"/>
            </a:solidFill>
            <a:ln>
              <a:noFill/>
            </a:ln>
            <a:effectLst/>
            <a:sp3d/>
          </c:spPr>
          <c:invertIfNegative val="0"/>
          <c:cat>
            <c:strRef>
              <c:f>Sheet1!$A$2:$A$18</c:f>
              <c:strCache>
                <c:ptCount val="17"/>
                <c:pt idx="0">
                  <c:v>Playing Sports</c:v>
                </c:pt>
                <c:pt idx="1">
                  <c:v>Watching Sports</c:v>
                </c:pt>
                <c:pt idx="2">
                  <c:v>Exercise</c:v>
                </c:pt>
                <c:pt idx="3">
                  <c:v>Eating Out</c:v>
                </c:pt>
                <c:pt idx="4">
                  <c:v>Museums</c:v>
                </c:pt>
                <c:pt idx="5">
                  <c:v>Art</c:v>
                </c:pt>
                <c:pt idx="6">
                  <c:v>Hiking</c:v>
                </c:pt>
                <c:pt idx="7">
                  <c:v>Gaming</c:v>
                </c:pt>
                <c:pt idx="8">
                  <c:v>Clubbing</c:v>
                </c:pt>
                <c:pt idx="9">
                  <c:v>Reading</c:v>
                </c:pt>
                <c:pt idx="10">
                  <c:v>Watching TV</c:v>
                </c:pt>
                <c:pt idx="11">
                  <c:v>Theatre</c:v>
                </c:pt>
                <c:pt idx="12">
                  <c:v>Movies</c:v>
                </c:pt>
                <c:pt idx="13">
                  <c:v>Concerts</c:v>
                </c:pt>
                <c:pt idx="14">
                  <c:v>Music</c:v>
                </c:pt>
                <c:pt idx="15">
                  <c:v>Shopping</c:v>
                </c:pt>
                <c:pt idx="16">
                  <c:v>Yoga</c:v>
                </c:pt>
              </c:strCache>
            </c:strRef>
          </c:cat>
          <c:val>
            <c:numRef>
              <c:f>Sheet1!$C$2:$C$18</c:f>
              <c:numCache>
                <c:formatCode>General</c:formatCode>
                <c:ptCount val="17"/>
                <c:pt idx="0">
                  <c:v>5.6</c:v>
                </c:pt>
                <c:pt idx="1">
                  <c:v>4</c:v>
                </c:pt>
                <c:pt idx="2">
                  <c:v>6.3</c:v>
                </c:pt>
                <c:pt idx="3">
                  <c:v>8.1</c:v>
                </c:pt>
                <c:pt idx="4">
                  <c:v>7.4</c:v>
                </c:pt>
                <c:pt idx="5">
                  <c:v>7.2</c:v>
                </c:pt>
                <c:pt idx="6">
                  <c:v>5.9</c:v>
                </c:pt>
                <c:pt idx="7">
                  <c:v>3.8</c:v>
                </c:pt>
                <c:pt idx="8">
                  <c:v>5.8</c:v>
                </c:pt>
                <c:pt idx="9">
                  <c:v>7.9</c:v>
                </c:pt>
                <c:pt idx="10">
                  <c:v>5.6</c:v>
                </c:pt>
                <c:pt idx="11">
                  <c:v>7.5</c:v>
                </c:pt>
                <c:pt idx="12">
                  <c:v>8.1999999999999993</c:v>
                </c:pt>
                <c:pt idx="13">
                  <c:v>7.2</c:v>
                </c:pt>
                <c:pt idx="14">
                  <c:v>8</c:v>
                </c:pt>
                <c:pt idx="15">
                  <c:v>6.4</c:v>
                </c:pt>
                <c:pt idx="16">
                  <c:v>5</c:v>
                </c:pt>
              </c:numCache>
            </c:numRef>
          </c:val>
          <c:extLst>
            <c:ext xmlns:c16="http://schemas.microsoft.com/office/drawing/2014/chart" uri="{C3380CC4-5D6E-409C-BE32-E72D297353CC}">
              <c16:uniqueId val="{00000001-CC46-6D43-9B98-700E165DA2DC}"/>
            </c:ext>
          </c:extLst>
        </c:ser>
        <c:dLbls>
          <c:showLegendKey val="0"/>
          <c:showVal val="0"/>
          <c:showCatName val="0"/>
          <c:showSerName val="0"/>
          <c:showPercent val="0"/>
          <c:showBubbleSize val="0"/>
        </c:dLbls>
        <c:gapWidth val="150"/>
        <c:shape val="box"/>
        <c:axId val="537292160"/>
        <c:axId val="1958954303"/>
        <c:axId val="0"/>
      </c:bar3DChart>
      <c:catAx>
        <c:axId val="53729216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958954303"/>
        <c:crosses val="autoZero"/>
        <c:auto val="1"/>
        <c:lblAlgn val="ctr"/>
        <c:lblOffset val="100"/>
        <c:noMultiLvlLbl val="0"/>
      </c:catAx>
      <c:valAx>
        <c:axId val="19589543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7292160"/>
        <c:crosses val="autoZero"/>
        <c:crossBetween val="between"/>
      </c:valAx>
      <c:spPr>
        <a:solidFill>
          <a:schemeClr val="accent4">
            <a:lumMod val="20000"/>
            <a:lumOff val="80000"/>
          </a:schemeClr>
        </a:solidFill>
        <a:ln>
          <a:noFill/>
        </a:ln>
        <a:effectLst/>
      </c:spPr>
    </c:plotArea>
    <c:legend>
      <c:legendPos val="b"/>
      <c:layout>
        <c:manualLayout>
          <c:xMode val="edge"/>
          <c:yMode val="edge"/>
          <c:x val="0.31168483370548833"/>
          <c:y val="0.93233387383223199"/>
          <c:w val="0.20871973792455048"/>
          <c:h val="4.019831819153682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534A45-385D-0647-A50A-96292C555924}" type="datetimeFigureOut">
              <a:rPr lang="en-US" smtClean="0"/>
              <a:t>11/29/22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FF26D2-0F63-4346-AED3-C00CE46741D0}" type="slidenum">
              <a:rPr lang="en-US" smtClean="0"/>
              <a:t>‹#›</a:t>
            </a:fld>
            <a:endParaRPr lang="en-US"/>
          </a:p>
        </p:txBody>
      </p:sp>
    </p:spTree>
    <p:extLst>
      <p:ext uri="{BB962C8B-B14F-4D97-AF65-F5344CB8AC3E}">
        <p14:creationId xmlns:p14="http://schemas.microsoft.com/office/powerpoint/2010/main" val="1546727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FF26D2-0F63-4346-AED3-C00CE46741D0}" type="slidenum">
              <a:rPr lang="en-US" smtClean="0"/>
              <a:t>3</a:t>
            </a:fld>
            <a:endParaRPr lang="en-US"/>
          </a:p>
        </p:txBody>
      </p:sp>
    </p:spTree>
    <p:extLst>
      <p:ext uri="{BB962C8B-B14F-4D97-AF65-F5344CB8AC3E}">
        <p14:creationId xmlns:p14="http://schemas.microsoft.com/office/powerpoint/2010/main" val="2346210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FF26D2-0F63-4346-AED3-C00CE46741D0}" type="slidenum">
              <a:rPr lang="en-US" smtClean="0"/>
              <a:t>9</a:t>
            </a:fld>
            <a:endParaRPr lang="en-US"/>
          </a:p>
        </p:txBody>
      </p:sp>
    </p:spTree>
    <p:extLst>
      <p:ext uri="{BB962C8B-B14F-4D97-AF65-F5344CB8AC3E}">
        <p14:creationId xmlns:p14="http://schemas.microsoft.com/office/powerpoint/2010/main" val="2695507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FF26D2-0F63-4346-AED3-C00CE46741D0}" type="slidenum">
              <a:rPr lang="en-US" smtClean="0"/>
              <a:t>15</a:t>
            </a:fld>
            <a:endParaRPr lang="en-US"/>
          </a:p>
        </p:txBody>
      </p:sp>
    </p:spTree>
    <p:extLst>
      <p:ext uri="{BB962C8B-B14F-4D97-AF65-F5344CB8AC3E}">
        <p14:creationId xmlns:p14="http://schemas.microsoft.com/office/powerpoint/2010/main" val="3669487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11/29/22</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869713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11/29/22</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5066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11/29/22</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540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11/29/22</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917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11/29/22</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43837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11/29/22</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5861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11/29/22</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008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11/29/22</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0326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11/29/22</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7608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11/29/22</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9682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11/29/22</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4928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11/29/22</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3622357413"/>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parate@uci.edu" TargetMode="External"/><Relationship Id="rId7" Type="http://schemas.openxmlformats.org/officeDocument/2006/relationships/image" Target="../media/image1.png"/><Relationship Id="rId2" Type="http://schemas.openxmlformats.org/officeDocument/2006/relationships/hyperlink" Target="mailto:vaidyau@uci.edu" TargetMode="External"/><Relationship Id="rId1" Type="http://schemas.openxmlformats.org/officeDocument/2006/relationships/slideLayout" Target="../slideLayouts/slideLayout1.xml"/><Relationship Id="rId6" Type="http://schemas.openxmlformats.org/officeDocument/2006/relationships/hyperlink" Target="mailto:dandanz1@uci.edu" TargetMode="External"/><Relationship Id="rId5" Type="http://schemas.openxmlformats.org/officeDocument/2006/relationships/hyperlink" Target="mailto:sool10@uci.edu" TargetMode="External"/><Relationship Id="rId4" Type="http://schemas.openxmlformats.org/officeDocument/2006/relationships/hyperlink" Target="mailto:sleontev@uci.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36">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2F5FF3-6B20-C35A-9173-796F67C9C192}"/>
              </a:ext>
            </a:extLst>
          </p:cNvPr>
          <p:cNvSpPr>
            <a:spLocks noGrp="1"/>
          </p:cNvSpPr>
          <p:nvPr>
            <p:ph type="ctrTitle"/>
          </p:nvPr>
        </p:nvSpPr>
        <p:spPr>
          <a:xfrm>
            <a:off x="391866" y="632106"/>
            <a:ext cx="3951558" cy="5857184"/>
          </a:xfrm>
        </p:spPr>
        <p:txBody>
          <a:bodyPr>
            <a:noAutofit/>
          </a:bodyPr>
          <a:lstStyle/>
          <a:p>
            <a:pPr algn="ctr"/>
            <a:r>
              <a:rPr lang="en-US" sz="4400" dirty="0">
                <a:latin typeface="Times New Roman" panose="02020603050405020304" pitchFamily="18" charset="0"/>
                <a:cs typeface="Times New Roman" panose="02020603050405020304" pitchFamily="18" charset="0"/>
              </a:rPr>
              <a:t>Speed Dating Predictions</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br>
              <a:rPr lang="en-US" sz="1800" b="0" dirty="0">
                <a:latin typeface="Times New Roman" panose="02020603050405020304" pitchFamily="18" charset="0"/>
                <a:ea typeface="+mn-lt"/>
                <a:cs typeface="Times New Roman" panose="02020603050405020304" pitchFamily="18" charset="0"/>
              </a:rPr>
            </a:br>
            <a:r>
              <a:rPr lang="en-US" sz="1800" b="0" dirty="0">
                <a:latin typeface="Times New Roman" panose="02020603050405020304" pitchFamily="18" charset="0"/>
                <a:ea typeface="+mn-lt"/>
                <a:cs typeface="Times New Roman" panose="02020603050405020304" pitchFamily="18" charset="0"/>
              </a:rPr>
              <a:t>Team 3B : </a:t>
            </a:r>
            <a:br>
              <a:rPr lang="en-US" sz="1800" b="0" dirty="0">
                <a:latin typeface="Times New Roman" panose="02020603050405020304" pitchFamily="18" charset="0"/>
                <a:ea typeface="+mn-lt"/>
                <a:cs typeface="Times New Roman" panose="02020603050405020304" pitchFamily="18" charset="0"/>
              </a:rPr>
            </a:br>
            <a:r>
              <a:rPr lang="en-US" sz="1800" b="0" dirty="0" err="1">
                <a:latin typeface="Times New Roman" panose="02020603050405020304" pitchFamily="18" charset="0"/>
                <a:ea typeface="+mn-lt"/>
                <a:cs typeface="Times New Roman" panose="02020603050405020304" pitchFamily="18" charset="0"/>
              </a:rPr>
              <a:t>Urvi</a:t>
            </a:r>
            <a:r>
              <a:rPr lang="en-US" sz="1800" b="0" dirty="0">
                <a:latin typeface="Times New Roman" panose="02020603050405020304" pitchFamily="18" charset="0"/>
                <a:ea typeface="+mn-lt"/>
                <a:cs typeface="Times New Roman" panose="02020603050405020304" pitchFamily="18" charset="0"/>
              </a:rPr>
              <a:t> Vaidya (</a:t>
            </a:r>
            <a:r>
              <a:rPr lang="en-US" sz="1800" b="0" u="sng" dirty="0">
                <a:latin typeface="Times New Roman" panose="02020603050405020304" pitchFamily="18" charset="0"/>
                <a:ea typeface="+mn-lt"/>
                <a:cs typeface="Times New Roman" panose="02020603050405020304" pitchFamily="18" charset="0"/>
                <a:hlinkClick r:id="rId2"/>
              </a:rPr>
              <a:t>vaidyau@uci.edu</a:t>
            </a:r>
            <a:r>
              <a:rPr lang="en-US" sz="1800" b="0" dirty="0">
                <a:latin typeface="Times New Roman" panose="02020603050405020304" pitchFamily="18" charset="0"/>
                <a:ea typeface="+mn-lt"/>
                <a:cs typeface="Times New Roman" panose="02020603050405020304" pitchFamily="18" charset="0"/>
              </a:rPr>
              <a:t>)</a:t>
            </a:r>
            <a:br>
              <a:rPr lang="en-US" sz="1800" b="0" dirty="0">
                <a:latin typeface="Times New Roman" panose="02020603050405020304" pitchFamily="18" charset="0"/>
                <a:ea typeface="+mn-lt"/>
                <a:cs typeface="Times New Roman" panose="02020603050405020304" pitchFamily="18" charset="0"/>
              </a:rPr>
            </a:br>
            <a:r>
              <a:rPr lang="en-US" sz="1800" b="0" dirty="0">
                <a:latin typeface="Times New Roman" panose="02020603050405020304" pitchFamily="18" charset="0"/>
                <a:ea typeface="+mn-lt"/>
                <a:cs typeface="Times New Roman" panose="02020603050405020304" pitchFamily="18" charset="0"/>
              </a:rPr>
              <a:t>Nishant </a:t>
            </a:r>
            <a:r>
              <a:rPr lang="en-US" sz="1800" b="0" dirty="0" err="1">
                <a:latin typeface="Times New Roman" panose="02020603050405020304" pitchFamily="18" charset="0"/>
                <a:ea typeface="+mn-lt"/>
                <a:cs typeface="Times New Roman" panose="02020603050405020304" pitchFamily="18" charset="0"/>
              </a:rPr>
              <a:t>Parate</a:t>
            </a:r>
            <a:r>
              <a:rPr lang="en-US" sz="1800" b="0" dirty="0">
                <a:latin typeface="Times New Roman" panose="02020603050405020304" pitchFamily="18" charset="0"/>
                <a:ea typeface="+mn-lt"/>
                <a:cs typeface="Times New Roman" panose="02020603050405020304" pitchFamily="18" charset="0"/>
              </a:rPr>
              <a:t> (</a:t>
            </a:r>
            <a:r>
              <a:rPr lang="en-US" sz="1800" b="0" u="sng" dirty="0">
                <a:latin typeface="Times New Roman" panose="02020603050405020304" pitchFamily="18" charset="0"/>
                <a:ea typeface="+mn-lt"/>
                <a:cs typeface="Times New Roman" panose="02020603050405020304" pitchFamily="18" charset="0"/>
                <a:hlinkClick r:id="rId3"/>
              </a:rPr>
              <a:t>nparate@uci.edu</a:t>
            </a:r>
            <a:r>
              <a:rPr lang="en-US" sz="1800" b="0" dirty="0">
                <a:latin typeface="Times New Roman" panose="02020603050405020304" pitchFamily="18" charset="0"/>
                <a:ea typeface="+mn-lt"/>
                <a:cs typeface="Times New Roman" panose="02020603050405020304" pitchFamily="18" charset="0"/>
              </a:rPr>
              <a:t>)</a:t>
            </a:r>
            <a:br>
              <a:rPr lang="en-US" sz="1800" b="0" dirty="0">
                <a:latin typeface="Times New Roman" panose="02020603050405020304" pitchFamily="18" charset="0"/>
                <a:ea typeface="+mn-lt"/>
                <a:cs typeface="Times New Roman" panose="02020603050405020304" pitchFamily="18" charset="0"/>
              </a:rPr>
            </a:br>
            <a:r>
              <a:rPr lang="en-US" sz="1800" b="0" dirty="0">
                <a:latin typeface="Times New Roman" panose="02020603050405020304" pitchFamily="18" charset="0"/>
                <a:ea typeface="+mn-lt"/>
                <a:cs typeface="Times New Roman" panose="02020603050405020304" pitchFamily="18" charset="0"/>
              </a:rPr>
              <a:t>Sem </a:t>
            </a:r>
            <a:r>
              <a:rPr lang="en-US" sz="1800" b="0" dirty="0" err="1">
                <a:latin typeface="Times New Roman" panose="02020603050405020304" pitchFamily="18" charset="0"/>
                <a:ea typeface="+mn-lt"/>
                <a:cs typeface="Times New Roman" panose="02020603050405020304" pitchFamily="18" charset="0"/>
              </a:rPr>
              <a:t>Leontev</a:t>
            </a:r>
            <a:r>
              <a:rPr lang="en-US" sz="1800" b="0" dirty="0">
                <a:latin typeface="Times New Roman" panose="02020603050405020304" pitchFamily="18" charset="0"/>
                <a:ea typeface="+mn-lt"/>
                <a:cs typeface="Times New Roman" panose="02020603050405020304" pitchFamily="18" charset="0"/>
              </a:rPr>
              <a:t> (</a:t>
            </a:r>
            <a:r>
              <a:rPr lang="en-US" sz="1800" b="0" u="sng" dirty="0">
                <a:latin typeface="Times New Roman" panose="02020603050405020304" pitchFamily="18" charset="0"/>
                <a:ea typeface="+mn-lt"/>
                <a:cs typeface="Times New Roman" panose="02020603050405020304" pitchFamily="18" charset="0"/>
                <a:hlinkClick r:id="rId4"/>
              </a:rPr>
              <a:t>sleontev@uci.edu</a:t>
            </a:r>
            <a:r>
              <a:rPr lang="en-US" sz="1800" b="0" dirty="0">
                <a:latin typeface="Times New Roman" panose="02020603050405020304" pitchFamily="18" charset="0"/>
                <a:ea typeface="+mn-lt"/>
                <a:cs typeface="Times New Roman" panose="02020603050405020304" pitchFamily="18" charset="0"/>
              </a:rPr>
              <a:t>)</a:t>
            </a:r>
            <a:br>
              <a:rPr lang="en-US" sz="1800" b="0" dirty="0">
                <a:latin typeface="Times New Roman" panose="02020603050405020304" pitchFamily="18" charset="0"/>
                <a:ea typeface="+mn-lt"/>
                <a:cs typeface="Times New Roman" panose="02020603050405020304" pitchFamily="18" charset="0"/>
              </a:rPr>
            </a:br>
            <a:r>
              <a:rPr lang="en-US" sz="1800" b="0" dirty="0">
                <a:latin typeface="Times New Roman" panose="02020603050405020304" pitchFamily="18" charset="0"/>
                <a:ea typeface="+mn-lt"/>
                <a:cs typeface="Times New Roman" panose="02020603050405020304" pitchFamily="18" charset="0"/>
              </a:rPr>
              <a:t>Soo Lee (</a:t>
            </a:r>
            <a:r>
              <a:rPr lang="en-US" sz="1800" b="0" u="sng" dirty="0">
                <a:latin typeface="Times New Roman" panose="02020603050405020304" pitchFamily="18" charset="0"/>
                <a:ea typeface="+mn-lt"/>
                <a:cs typeface="Times New Roman" panose="02020603050405020304" pitchFamily="18" charset="0"/>
                <a:hlinkClick r:id="rId5"/>
              </a:rPr>
              <a:t>sool10@uci.edu</a:t>
            </a:r>
            <a:r>
              <a:rPr lang="en-US" sz="1800" b="0" dirty="0">
                <a:latin typeface="Times New Roman" panose="02020603050405020304" pitchFamily="18" charset="0"/>
                <a:ea typeface="+mn-lt"/>
                <a:cs typeface="Times New Roman" panose="02020603050405020304" pitchFamily="18" charset="0"/>
              </a:rPr>
              <a:t>)</a:t>
            </a:r>
            <a:br>
              <a:rPr lang="en-US" sz="1800" b="0" dirty="0">
                <a:latin typeface="Times New Roman" panose="02020603050405020304" pitchFamily="18" charset="0"/>
                <a:ea typeface="+mn-lt"/>
                <a:cs typeface="Times New Roman" panose="02020603050405020304" pitchFamily="18" charset="0"/>
              </a:rPr>
            </a:br>
            <a:r>
              <a:rPr lang="en-US" sz="1800" b="0" dirty="0" err="1">
                <a:latin typeface="Times New Roman" panose="02020603050405020304" pitchFamily="18" charset="0"/>
                <a:ea typeface="+mn-lt"/>
                <a:cs typeface="Times New Roman" panose="02020603050405020304" pitchFamily="18" charset="0"/>
              </a:rPr>
              <a:t>Dandan</a:t>
            </a:r>
            <a:r>
              <a:rPr lang="en-US" sz="1800" b="0" dirty="0">
                <a:latin typeface="Times New Roman" panose="02020603050405020304" pitchFamily="18" charset="0"/>
                <a:ea typeface="+mn-lt"/>
                <a:cs typeface="Times New Roman" panose="02020603050405020304" pitchFamily="18" charset="0"/>
              </a:rPr>
              <a:t> Zhou (</a:t>
            </a:r>
            <a:r>
              <a:rPr lang="en-US" sz="1800" b="0" u="sng" dirty="0">
                <a:latin typeface="Times New Roman" panose="02020603050405020304" pitchFamily="18" charset="0"/>
                <a:ea typeface="+mn-lt"/>
                <a:cs typeface="Times New Roman" panose="02020603050405020304" pitchFamily="18" charset="0"/>
                <a:hlinkClick r:id="rId6"/>
              </a:rPr>
              <a:t>dandanz1@uci.edu</a:t>
            </a:r>
            <a:r>
              <a:rPr lang="en-US" sz="1800" b="0" dirty="0">
                <a:latin typeface="Times New Roman" panose="02020603050405020304" pitchFamily="18" charset="0"/>
                <a:ea typeface="+mn-lt"/>
                <a:cs typeface="Times New Roman" panose="02020603050405020304" pitchFamily="18" charset="0"/>
              </a:rPr>
              <a:t>)</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pic>
        <p:nvPicPr>
          <p:cNvPr id="4" name="Picture 4" descr="A picture containing icon&#10;&#10;Description automatically generated">
            <a:extLst>
              <a:ext uri="{FF2B5EF4-FFF2-40B4-BE49-F238E27FC236}">
                <a16:creationId xmlns:a16="http://schemas.microsoft.com/office/drawing/2014/main" id="{98154A5E-6123-71B7-CE90-C2338A711CF3}"/>
              </a:ext>
            </a:extLst>
          </p:cNvPr>
          <p:cNvPicPr>
            <a:picLocks noChangeAspect="1"/>
          </p:cNvPicPr>
          <p:nvPr/>
        </p:nvPicPr>
        <p:blipFill rotWithShape="1">
          <a:blip r:embed="rId7"/>
          <a:srcRect l="8920" r="33998"/>
          <a:stretch/>
        </p:blipFill>
        <p:spPr>
          <a:xfrm>
            <a:off x="6116052" y="10"/>
            <a:ext cx="7456513" cy="6857990"/>
          </a:xfrm>
          <a:prstGeom prst="rect">
            <a:avLst/>
          </a:prstGeom>
        </p:spPr>
      </p:pic>
      <p:sp>
        <p:nvSpPr>
          <p:cNvPr id="58" name="Rectangle 38">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529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9" name="Rectangle 40">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529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07595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10000"/>
            <a:lumOff val="9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1465F97-0D13-C391-6470-C7DD5449920B}"/>
              </a:ext>
            </a:extLst>
          </p:cNvPr>
          <p:cNvSpPr>
            <a:spLocks noGrp="1"/>
          </p:cNvSpPr>
          <p:nvPr>
            <p:ph type="title"/>
          </p:nvPr>
        </p:nvSpPr>
        <p:spPr>
          <a:xfrm>
            <a:off x="2990849" y="0"/>
            <a:ext cx="6210302" cy="588049"/>
          </a:xfrm>
          <a:solidFill>
            <a:schemeClr val="accent3"/>
          </a:solidFill>
        </p:spPr>
        <p:txBody>
          <a:bodyPr>
            <a:noAutofit/>
          </a:bodyPr>
          <a:lstStyle/>
          <a:p>
            <a:pPr algn="ctr"/>
            <a:r>
              <a:rPr lang="en-US" sz="3200" b="0" dirty="0">
                <a:latin typeface="Calibri Light" panose="020F0302020204030204" pitchFamily="34" charset="0"/>
                <a:cs typeface="Calibri Light" panose="020F0302020204030204" pitchFamily="34" charset="0"/>
              </a:rPr>
              <a:t>Logistic Regression Results</a:t>
            </a:r>
          </a:p>
        </p:txBody>
      </p:sp>
      <p:graphicFrame>
        <p:nvGraphicFramePr>
          <p:cNvPr id="6" name="Table 3">
            <a:extLst>
              <a:ext uri="{FF2B5EF4-FFF2-40B4-BE49-F238E27FC236}">
                <a16:creationId xmlns:a16="http://schemas.microsoft.com/office/drawing/2014/main" id="{9D2A6997-EE63-D7CC-9361-D8DF179A49D0}"/>
              </a:ext>
            </a:extLst>
          </p:cNvPr>
          <p:cNvGraphicFramePr>
            <a:graphicFrameLocks noGrp="1"/>
          </p:cNvGraphicFramePr>
          <p:nvPr>
            <p:extLst>
              <p:ext uri="{D42A27DB-BD31-4B8C-83A1-F6EECF244321}">
                <p14:modId xmlns:p14="http://schemas.microsoft.com/office/powerpoint/2010/main" val="2928514742"/>
              </p:ext>
            </p:extLst>
          </p:nvPr>
        </p:nvGraphicFramePr>
        <p:xfrm>
          <a:off x="0" y="547448"/>
          <a:ext cx="12201525" cy="6119746"/>
        </p:xfrm>
        <a:graphic>
          <a:graphicData uri="http://schemas.openxmlformats.org/drawingml/2006/table">
            <a:tbl>
              <a:tblPr firstRow="1" bandRow="1">
                <a:tableStyleId>{2D5ABB26-0587-4C30-8999-92F81FD0307C}</a:tableStyleId>
              </a:tblPr>
              <a:tblGrid>
                <a:gridCol w="6105209">
                  <a:extLst>
                    <a:ext uri="{9D8B030D-6E8A-4147-A177-3AD203B41FA5}">
                      <a16:colId xmlns:a16="http://schemas.microsoft.com/office/drawing/2014/main" val="1107157020"/>
                    </a:ext>
                  </a:extLst>
                </a:gridCol>
                <a:gridCol w="6096316">
                  <a:extLst>
                    <a:ext uri="{9D8B030D-6E8A-4147-A177-3AD203B41FA5}">
                      <a16:colId xmlns:a16="http://schemas.microsoft.com/office/drawing/2014/main" val="1084134451"/>
                    </a:ext>
                  </a:extLst>
                </a:gridCol>
              </a:tblGrid>
              <a:tr h="334601">
                <a:tc>
                  <a:txBody>
                    <a:bodyPr/>
                    <a:lstStyle/>
                    <a:p>
                      <a:pPr algn="ctr"/>
                      <a:r>
                        <a:rPr lang="en-US" dirty="0">
                          <a:solidFill>
                            <a:schemeClr val="bg1"/>
                          </a:solidFill>
                        </a:rPr>
                        <a:t>BENCHMARK RESULTS</a:t>
                      </a:r>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RESAMPLED DATA </a:t>
                      </a:r>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56458640"/>
                  </a:ext>
                </a:extLst>
              </a:tr>
              <a:tr h="2618101">
                <a:tc>
                  <a:txBody>
                    <a:bodyPr/>
                    <a:lstStyle/>
                    <a:p>
                      <a:pPr algn="ctr"/>
                      <a:endParaRPr lang="en-US" dirty="0"/>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09979546"/>
                  </a:ext>
                </a:extLst>
              </a:tr>
              <a:tr h="424942">
                <a:tc>
                  <a:txBody>
                    <a:bodyPr/>
                    <a:lstStyle/>
                    <a:p>
                      <a:pPr algn="ctr"/>
                      <a:r>
                        <a:rPr lang="en-US" sz="1800" dirty="0">
                          <a:solidFill>
                            <a:schemeClr val="bg1"/>
                          </a:solidFill>
                        </a:rPr>
                        <a:t>CLEANED PROCESSED DATA</a:t>
                      </a:r>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sz="1800" dirty="0">
                          <a:solidFill>
                            <a:schemeClr val="bg1"/>
                          </a:solidFill>
                        </a:rPr>
                        <a:t>DATA SUBSET USING EXTRA TREES CLASSIFIER</a:t>
                      </a:r>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60638173"/>
                  </a:ext>
                </a:extLst>
              </a:tr>
              <a:tr h="2710943">
                <a:tc>
                  <a:txBody>
                    <a:bodyPr/>
                    <a:lstStyle/>
                    <a:p>
                      <a:pPr algn="ctr"/>
                      <a:endParaRPr lang="en-US" dirty="0"/>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solidFill>
                      <a:schemeClr val="tx1"/>
                    </a:solidFill>
                  </a:tcPr>
                </a:tc>
                <a:tc>
                  <a:txBody>
                    <a:bodyPr/>
                    <a:lstStyle/>
                    <a:p>
                      <a:pPr algn="ctr"/>
                      <a:endParaRPr lang="en-US" dirty="0"/>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017424871"/>
                  </a:ext>
                </a:extLst>
              </a:tr>
            </a:tbl>
          </a:graphicData>
        </a:graphic>
      </p:graphicFrame>
      <p:pic>
        <p:nvPicPr>
          <p:cNvPr id="33" name="Picture 32">
            <a:extLst>
              <a:ext uri="{FF2B5EF4-FFF2-40B4-BE49-F238E27FC236}">
                <a16:creationId xmlns:a16="http://schemas.microsoft.com/office/drawing/2014/main" id="{D577BB3B-A505-B60B-06BB-6451CCC78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5801"/>
            <a:ext cx="3597639" cy="2423199"/>
          </a:xfrm>
          <a:prstGeom prst="rect">
            <a:avLst/>
          </a:prstGeom>
        </p:spPr>
      </p:pic>
      <p:pic>
        <p:nvPicPr>
          <p:cNvPr id="35" name="Picture 34">
            <a:extLst>
              <a:ext uri="{FF2B5EF4-FFF2-40B4-BE49-F238E27FC236}">
                <a16:creationId xmlns:a16="http://schemas.microsoft.com/office/drawing/2014/main" id="{C81A22BB-490C-6E8B-8006-77B1481F6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639" y="1661930"/>
            <a:ext cx="2498361" cy="1767070"/>
          </a:xfrm>
          <a:prstGeom prst="rect">
            <a:avLst/>
          </a:prstGeom>
        </p:spPr>
      </p:pic>
      <p:pic>
        <p:nvPicPr>
          <p:cNvPr id="37" name="Picture 36">
            <a:extLst>
              <a:ext uri="{FF2B5EF4-FFF2-40B4-BE49-F238E27FC236}">
                <a16:creationId xmlns:a16="http://schemas.microsoft.com/office/drawing/2014/main" id="{22E06E8C-101E-08F8-0C30-9DD3CA9012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004349"/>
            <a:ext cx="3597639" cy="2662845"/>
          </a:xfrm>
          <a:prstGeom prst="rect">
            <a:avLst/>
          </a:prstGeom>
        </p:spPr>
      </p:pic>
      <p:pic>
        <p:nvPicPr>
          <p:cNvPr id="39" name="Picture 38">
            <a:extLst>
              <a:ext uri="{FF2B5EF4-FFF2-40B4-BE49-F238E27FC236}">
                <a16:creationId xmlns:a16="http://schemas.microsoft.com/office/drawing/2014/main" id="{49CD477F-0772-6937-E244-2848D56498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7639" y="4748452"/>
            <a:ext cx="2498361" cy="1918742"/>
          </a:xfrm>
          <a:prstGeom prst="rect">
            <a:avLst/>
          </a:prstGeom>
        </p:spPr>
      </p:pic>
      <p:pic>
        <p:nvPicPr>
          <p:cNvPr id="41" name="Picture 40">
            <a:extLst>
              <a:ext uri="{FF2B5EF4-FFF2-40B4-BE49-F238E27FC236}">
                <a16:creationId xmlns:a16="http://schemas.microsoft.com/office/drawing/2014/main" id="{1F5B347D-C1E1-2DCE-2BAF-8609D40175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0365" y="1005801"/>
            <a:ext cx="3705226" cy="2423199"/>
          </a:xfrm>
          <a:prstGeom prst="rect">
            <a:avLst/>
          </a:prstGeom>
        </p:spPr>
      </p:pic>
      <p:pic>
        <p:nvPicPr>
          <p:cNvPr id="43" name="Picture 42">
            <a:extLst>
              <a:ext uri="{FF2B5EF4-FFF2-40B4-BE49-F238E27FC236}">
                <a16:creationId xmlns:a16="http://schemas.microsoft.com/office/drawing/2014/main" id="{ED7AE052-56DC-76ED-64C7-4C47B2E9C8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5591" y="1661930"/>
            <a:ext cx="2376410" cy="1767070"/>
          </a:xfrm>
          <a:prstGeom prst="rect">
            <a:avLst/>
          </a:prstGeom>
        </p:spPr>
      </p:pic>
      <p:pic>
        <p:nvPicPr>
          <p:cNvPr id="45" name="Picture 44">
            <a:extLst>
              <a:ext uri="{FF2B5EF4-FFF2-40B4-BE49-F238E27FC236}">
                <a16:creationId xmlns:a16="http://schemas.microsoft.com/office/drawing/2014/main" id="{A2906202-F573-8395-6D4D-EDD499D23B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0839" y="4004349"/>
            <a:ext cx="3674752" cy="2662845"/>
          </a:xfrm>
          <a:prstGeom prst="rect">
            <a:avLst/>
          </a:prstGeom>
        </p:spPr>
      </p:pic>
      <p:pic>
        <p:nvPicPr>
          <p:cNvPr id="47" name="Picture 46">
            <a:extLst>
              <a:ext uri="{FF2B5EF4-FFF2-40B4-BE49-F238E27FC236}">
                <a16:creationId xmlns:a16="http://schemas.microsoft.com/office/drawing/2014/main" id="{C8672A07-958C-CD20-05EA-883DF2AADC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60430" y="4723052"/>
            <a:ext cx="2331570" cy="1944142"/>
          </a:xfrm>
          <a:prstGeom prst="rect">
            <a:avLst/>
          </a:prstGeom>
        </p:spPr>
      </p:pic>
      <p:sp>
        <p:nvSpPr>
          <p:cNvPr id="48" name="Rectangle 47">
            <a:extLst>
              <a:ext uri="{FF2B5EF4-FFF2-40B4-BE49-F238E27FC236}">
                <a16:creationId xmlns:a16="http://schemas.microsoft.com/office/drawing/2014/main" id="{4C5E730F-B0F4-D476-4C24-8574D5CF8BED}"/>
              </a:ext>
            </a:extLst>
          </p:cNvPr>
          <p:cNvSpPr/>
          <p:nvPr/>
        </p:nvSpPr>
        <p:spPr>
          <a:xfrm>
            <a:off x="2488367" y="1320560"/>
            <a:ext cx="502482" cy="68273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C9DA5A2-8A19-9D0D-46B8-42A443C0B2AF}"/>
              </a:ext>
            </a:extLst>
          </p:cNvPr>
          <p:cNvSpPr/>
          <p:nvPr/>
        </p:nvSpPr>
        <p:spPr>
          <a:xfrm>
            <a:off x="2488367" y="4407082"/>
            <a:ext cx="502482" cy="68273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9069154-4BB0-1788-0569-C45453910CEC}"/>
              </a:ext>
            </a:extLst>
          </p:cNvPr>
          <p:cNvSpPr/>
          <p:nvPr/>
        </p:nvSpPr>
        <p:spPr>
          <a:xfrm>
            <a:off x="8683679" y="1320560"/>
            <a:ext cx="502482" cy="68273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5586F50-D2C6-4D9F-16E8-DA2ED8FA2B9E}"/>
              </a:ext>
            </a:extLst>
          </p:cNvPr>
          <p:cNvSpPr/>
          <p:nvPr/>
        </p:nvSpPr>
        <p:spPr>
          <a:xfrm>
            <a:off x="8639200" y="4407082"/>
            <a:ext cx="502482" cy="68273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1026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10000"/>
            <a:lumOff val="90000"/>
          </a:schemeClr>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61BC3E05-D5FB-68BB-CE47-964F30920F31}"/>
              </a:ext>
            </a:extLst>
          </p:cNvPr>
          <p:cNvSpPr>
            <a:spLocks noGrp="1"/>
          </p:cNvSpPr>
          <p:nvPr>
            <p:ph type="title"/>
          </p:nvPr>
        </p:nvSpPr>
        <p:spPr>
          <a:xfrm>
            <a:off x="2990849" y="1"/>
            <a:ext cx="6210302" cy="569626"/>
          </a:xfrm>
          <a:solidFill>
            <a:schemeClr val="accent3"/>
          </a:solidFill>
        </p:spPr>
        <p:txBody>
          <a:bodyPr>
            <a:noAutofit/>
          </a:bodyPr>
          <a:lstStyle/>
          <a:p>
            <a:pPr algn="ctr"/>
            <a:r>
              <a:rPr lang="en-US" sz="3200" b="0" dirty="0">
                <a:latin typeface="Calibri Light" panose="020F0302020204030204" pitchFamily="34" charset="0"/>
                <a:cs typeface="Calibri Light" panose="020F0302020204030204" pitchFamily="34" charset="0"/>
              </a:rPr>
              <a:t>Decision Trees Classifier Results</a:t>
            </a:r>
          </a:p>
        </p:txBody>
      </p:sp>
      <p:graphicFrame>
        <p:nvGraphicFramePr>
          <p:cNvPr id="17" name="Table 3">
            <a:extLst>
              <a:ext uri="{FF2B5EF4-FFF2-40B4-BE49-F238E27FC236}">
                <a16:creationId xmlns:a16="http://schemas.microsoft.com/office/drawing/2014/main" id="{1BA2CC42-9BEC-716B-64BE-577D3B44DC2A}"/>
              </a:ext>
            </a:extLst>
          </p:cNvPr>
          <p:cNvGraphicFramePr>
            <a:graphicFrameLocks noGrp="1"/>
          </p:cNvGraphicFramePr>
          <p:nvPr>
            <p:extLst>
              <p:ext uri="{D42A27DB-BD31-4B8C-83A1-F6EECF244321}">
                <p14:modId xmlns:p14="http://schemas.microsoft.com/office/powerpoint/2010/main" val="273173957"/>
              </p:ext>
            </p:extLst>
          </p:nvPr>
        </p:nvGraphicFramePr>
        <p:xfrm>
          <a:off x="201084" y="588049"/>
          <a:ext cx="11990916" cy="6119746"/>
        </p:xfrm>
        <a:graphic>
          <a:graphicData uri="http://schemas.openxmlformats.org/drawingml/2006/table">
            <a:tbl>
              <a:tblPr firstRow="1" bandRow="1">
                <a:tableStyleId>{2D5ABB26-0587-4C30-8999-92F81FD0307C}</a:tableStyleId>
              </a:tblPr>
              <a:tblGrid>
                <a:gridCol w="6004514">
                  <a:extLst>
                    <a:ext uri="{9D8B030D-6E8A-4147-A177-3AD203B41FA5}">
                      <a16:colId xmlns:a16="http://schemas.microsoft.com/office/drawing/2014/main" val="1107157020"/>
                    </a:ext>
                  </a:extLst>
                </a:gridCol>
                <a:gridCol w="5986402">
                  <a:extLst>
                    <a:ext uri="{9D8B030D-6E8A-4147-A177-3AD203B41FA5}">
                      <a16:colId xmlns:a16="http://schemas.microsoft.com/office/drawing/2014/main" val="1084134451"/>
                    </a:ext>
                  </a:extLst>
                </a:gridCol>
              </a:tblGrid>
              <a:tr h="316860">
                <a:tc>
                  <a:txBody>
                    <a:bodyPr/>
                    <a:lstStyle/>
                    <a:p>
                      <a:pPr algn="ctr"/>
                      <a:r>
                        <a:rPr lang="en-US" dirty="0">
                          <a:solidFill>
                            <a:schemeClr val="bg1"/>
                          </a:solidFill>
                        </a:rPr>
                        <a:t>BENCHMARK RESULTS</a:t>
                      </a:r>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RESAMPLED DATA </a:t>
                      </a:r>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56458640"/>
                  </a:ext>
                </a:extLst>
              </a:tr>
              <a:tr h="2618101">
                <a:tc>
                  <a:txBody>
                    <a:bodyPr/>
                    <a:lstStyle/>
                    <a:p>
                      <a:pPr algn="ctr"/>
                      <a:endParaRPr lang="en-US" dirty="0"/>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09979546"/>
                  </a:ext>
                </a:extLst>
              </a:tr>
              <a:tr h="424942">
                <a:tc>
                  <a:txBody>
                    <a:bodyPr/>
                    <a:lstStyle/>
                    <a:p>
                      <a:pPr algn="ctr"/>
                      <a:r>
                        <a:rPr lang="en-US" sz="1800" dirty="0">
                          <a:solidFill>
                            <a:schemeClr val="bg1"/>
                          </a:solidFill>
                        </a:rPr>
                        <a:t>CLEANED PROCESSED DATA</a:t>
                      </a:r>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sz="1800" dirty="0">
                          <a:solidFill>
                            <a:schemeClr val="bg1"/>
                          </a:solidFill>
                        </a:rPr>
                        <a:t>DATA SUBSET USING EXTRA TREES CLASSIFIER</a:t>
                      </a:r>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60638173"/>
                  </a:ext>
                </a:extLst>
              </a:tr>
              <a:tr h="2710943">
                <a:tc>
                  <a:txBody>
                    <a:bodyPr/>
                    <a:lstStyle/>
                    <a:p>
                      <a:pPr algn="ctr"/>
                      <a:endParaRPr lang="en-US" dirty="0"/>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solidFill>
                      <a:schemeClr val="tx1"/>
                    </a:solidFill>
                  </a:tcPr>
                </a:tc>
                <a:tc>
                  <a:txBody>
                    <a:bodyPr/>
                    <a:lstStyle/>
                    <a:p>
                      <a:pPr algn="ctr"/>
                      <a:endParaRPr lang="en-US" dirty="0"/>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017424871"/>
                  </a:ext>
                </a:extLst>
              </a:tr>
            </a:tbl>
          </a:graphicData>
        </a:graphic>
      </p:graphicFrame>
      <p:pic>
        <p:nvPicPr>
          <p:cNvPr id="27" name="Picture 26">
            <a:extLst>
              <a:ext uri="{FF2B5EF4-FFF2-40B4-BE49-F238E27FC236}">
                <a16:creationId xmlns:a16="http://schemas.microsoft.com/office/drawing/2014/main" id="{5751F5B2-5CFB-07EE-0A14-E779C97056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4360"/>
            <a:ext cx="3597639" cy="2593299"/>
          </a:xfrm>
          <a:prstGeom prst="rect">
            <a:avLst/>
          </a:prstGeom>
        </p:spPr>
      </p:pic>
      <p:pic>
        <p:nvPicPr>
          <p:cNvPr id="29" name="Picture 28">
            <a:extLst>
              <a:ext uri="{FF2B5EF4-FFF2-40B4-BE49-F238E27FC236}">
                <a16:creationId xmlns:a16="http://schemas.microsoft.com/office/drawing/2014/main" id="{07440D0E-3788-2FFE-5F3F-4A352B0DF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638" y="1489231"/>
            <a:ext cx="2498362" cy="1939770"/>
          </a:xfrm>
          <a:prstGeom prst="rect">
            <a:avLst/>
          </a:prstGeom>
        </p:spPr>
      </p:pic>
      <p:pic>
        <p:nvPicPr>
          <p:cNvPr id="31" name="Picture 30">
            <a:extLst>
              <a:ext uri="{FF2B5EF4-FFF2-40B4-BE49-F238E27FC236}">
                <a16:creationId xmlns:a16="http://schemas.microsoft.com/office/drawing/2014/main" id="{5ABF7885-3501-89D8-6068-3FC4DB6E05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042140"/>
            <a:ext cx="3597638" cy="2815859"/>
          </a:xfrm>
          <a:prstGeom prst="rect">
            <a:avLst/>
          </a:prstGeom>
        </p:spPr>
      </p:pic>
      <p:pic>
        <p:nvPicPr>
          <p:cNvPr id="33" name="Picture 32">
            <a:extLst>
              <a:ext uri="{FF2B5EF4-FFF2-40B4-BE49-F238E27FC236}">
                <a16:creationId xmlns:a16="http://schemas.microsoft.com/office/drawing/2014/main" id="{4EF80657-6010-8CDB-5850-C1487AB529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7638" y="4961743"/>
            <a:ext cx="2498362" cy="1896255"/>
          </a:xfrm>
          <a:prstGeom prst="rect">
            <a:avLst/>
          </a:prstGeom>
        </p:spPr>
      </p:pic>
      <p:pic>
        <p:nvPicPr>
          <p:cNvPr id="35" name="Picture 34">
            <a:extLst>
              <a:ext uri="{FF2B5EF4-FFF2-40B4-BE49-F238E27FC236}">
                <a16:creationId xmlns:a16="http://schemas.microsoft.com/office/drawing/2014/main" id="{29CB1AA3-6491-0676-E5FB-60832AA1C8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1101" y="974360"/>
            <a:ext cx="3362584" cy="2454640"/>
          </a:xfrm>
          <a:prstGeom prst="rect">
            <a:avLst/>
          </a:prstGeom>
        </p:spPr>
      </p:pic>
      <p:pic>
        <p:nvPicPr>
          <p:cNvPr id="37" name="Picture 36">
            <a:extLst>
              <a:ext uri="{FF2B5EF4-FFF2-40B4-BE49-F238E27FC236}">
                <a16:creationId xmlns:a16="http://schemas.microsoft.com/office/drawing/2014/main" id="{88C0F298-63C2-078E-3E27-E93E2D567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88708" y="1645171"/>
            <a:ext cx="2603292" cy="1802251"/>
          </a:xfrm>
          <a:prstGeom prst="rect">
            <a:avLst/>
          </a:prstGeom>
        </p:spPr>
      </p:pic>
      <p:pic>
        <p:nvPicPr>
          <p:cNvPr id="39" name="Picture 38">
            <a:extLst>
              <a:ext uri="{FF2B5EF4-FFF2-40B4-BE49-F238E27FC236}">
                <a16:creationId xmlns:a16="http://schemas.microsoft.com/office/drawing/2014/main" id="{F5DA63FE-9B11-6CB0-96A7-953E1B4CCF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6650" y="4027149"/>
            <a:ext cx="3362584" cy="2815859"/>
          </a:xfrm>
          <a:prstGeom prst="rect">
            <a:avLst/>
          </a:prstGeom>
        </p:spPr>
      </p:pic>
      <p:pic>
        <p:nvPicPr>
          <p:cNvPr id="41" name="Picture 40">
            <a:extLst>
              <a:ext uri="{FF2B5EF4-FFF2-40B4-BE49-F238E27FC236}">
                <a16:creationId xmlns:a16="http://schemas.microsoft.com/office/drawing/2014/main" id="{EB7708CD-7E2F-B7B7-2640-03E394BB26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79234" y="4781862"/>
            <a:ext cx="2612766" cy="2076136"/>
          </a:xfrm>
          <a:prstGeom prst="rect">
            <a:avLst/>
          </a:prstGeom>
        </p:spPr>
      </p:pic>
      <p:sp>
        <p:nvSpPr>
          <p:cNvPr id="42" name="Rectangle 41">
            <a:extLst>
              <a:ext uri="{FF2B5EF4-FFF2-40B4-BE49-F238E27FC236}">
                <a16:creationId xmlns:a16="http://schemas.microsoft.com/office/drawing/2014/main" id="{CCB51FED-47F2-2F78-F3AF-2AA805D8E968}"/>
              </a:ext>
            </a:extLst>
          </p:cNvPr>
          <p:cNvSpPr/>
          <p:nvPr/>
        </p:nvSpPr>
        <p:spPr>
          <a:xfrm>
            <a:off x="2488367" y="1320560"/>
            <a:ext cx="502482" cy="733092"/>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46F0812-6576-55CE-3D34-F814F78137C5}"/>
              </a:ext>
            </a:extLst>
          </p:cNvPr>
          <p:cNvSpPr/>
          <p:nvPr/>
        </p:nvSpPr>
        <p:spPr>
          <a:xfrm>
            <a:off x="2488367" y="4440492"/>
            <a:ext cx="502482" cy="776085"/>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470D941-D3A6-295B-3CD9-532BBB983A17}"/>
              </a:ext>
            </a:extLst>
          </p:cNvPr>
          <p:cNvSpPr/>
          <p:nvPr/>
        </p:nvSpPr>
        <p:spPr>
          <a:xfrm>
            <a:off x="8589364" y="1320560"/>
            <a:ext cx="392554" cy="638291"/>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241CBA7-2850-5CE4-F8E3-4542C3C6B462}"/>
              </a:ext>
            </a:extLst>
          </p:cNvPr>
          <p:cNvSpPr/>
          <p:nvPr/>
        </p:nvSpPr>
        <p:spPr>
          <a:xfrm>
            <a:off x="8589364" y="4440492"/>
            <a:ext cx="392554" cy="776085"/>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355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10000"/>
            <a:lumOff val="90000"/>
          </a:schemeClr>
        </a:solidFill>
        <a:effectLst/>
      </p:bgPr>
    </p:bg>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F9F3D71-5B7C-4B9B-268E-19EB21D0A2F0}"/>
              </a:ext>
            </a:extLst>
          </p:cNvPr>
          <p:cNvGraphicFramePr>
            <a:graphicFrameLocks noGrp="1"/>
          </p:cNvGraphicFramePr>
          <p:nvPr>
            <p:extLst>
              <p:ext uri="{D42A27DB-BD31-4B8C-83A1-F6EECF244321}">
                <p14:modId xmlns:p14="http://schemas.microsoft.com/office/powerpoint/2010/main" val="2241284852"/>
              </p:ext>
            </p:extLst>
          </p:nvPr>
        </p:nvGraphicFramePr>
        <p:xfrm>
          <a:off x="147819" y="588049"/>
          <a:ext cx="12044181" cy="6119746"/>
        </p:xfrm>
        <a:graphic>
          <a:graphicData uri="http://schemas.openxmlformats.org/drawingml/2006/table">
            <a:tbl>
              <a:tblPr firstRow="1" bandRow="1">
                <a:tableStyleId>{2D5ABB26-0587-4C30-8999-92F81FD0307C}</a:tableStyleId>
              </a:tblPr>
              <a:tblGrid>
                <a:gridCol w="6031187">
                  <a:extLst>
                    <a:ext uri="{9D8B030D-6E8A-4147-A177-3AD203B41FA5}">
                      <a16:colId xmlns:a16="http://schemas.microsoft.com/office/drawing/2014/main" val="1107157020"/>
                    </a:ext>
                  </a:extLst>
                </a:gridCol>
                <a:gridCol w="6012994">
                  <a:extLst>
                    <a:ext uri="{9D8B030D-6E8A-4147-A177-3AD203B41FA5}">
                      <a16:colId xmlns:a16="http://schemas.microsoft.com/office/drawing/2014/main" val="1084134451"/>
                    </a:ext>
                  </a:extLst>
                </a:gridCol>
              </a:tblGrid>
              <a:tr h="316860">
                <a:tc>
                  <a:txBody>
                    <a:bodyPr/>
                    <a:lstStyle/>
                    <a:p>
                      <a:pPr algn="ctr"/>
                      <a:r>
                        <a:rPr lang="en-US" dirty="0">
                          <a:solidFill>
                            <a:schemeClr val="bg1"/>
                          </a:solidFill>
                        </a:rPr>
                        <a:t>BENCHMARK RESULTS</a:t>
                      </a:r>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RESAMPLED DATA </a:t>
                      </a:r>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56458640"/>
                  </a:ext>
                </a:extLst>
              </a:tr>
              <a:tr h="2618101">
                <a:tc>
                  <a:txBody>
                    <a:bodyPr/>
                    <a:lstStyle/>
                    <a:p>
                      <a:pPr algn="ctr"/>
                      <a:endParaRPr lang="en-US" dirty="0"/>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09979546"/>
                  </a:ext>
                </a:extLst>
              </a:tr>
              <a:tr h="424942">
                <a:tc>
                  <a:txBody>
                    <a:bodyPr/>
                    <a:lstStyle/>
                    <a:p>
                      <a:pPr algn="ctr"/>
                      <a:r>
                        <a:rPr lang="en-US" sz="1800" dirty="0">
                          <a:solidFill>
                            <a:schemeClr val="bg1"/>
                          </a:solidFill>
                        </a:rPr>
                        <a:t>CLEANED PROCESSED DATA</a:t>
                      </a:r>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sz="1800" dirty="0">
                          <a:solidFill>
                            <a:schemeClr val="bg1"/>
                          </a:solidFill>
                        </a:rPr>
                        <a:t>DATA SUBSET USING EXTRA TREES CLASSIFIER</a:t>
                      </a:r>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60638173"/>
                  </a:ext>
                </a:extLst>
              </a:tr>
              <a:tr h="2710943">
                <a:tc>
                  <a:txBody>
                    <a:bodyPr/>
                    <a:lstStyle/>
                    <a:p>
                      <a:pPr algn="ctr"/>
                      <a:endParaRPr lang="en-US" dirty="0"/>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solidFill>
                      <a:schemeClr val="tx1"/>
                    </a:solidFill>
                  </a:tcPr>
                </a:tc>
                <a:tc>
                  <a:txBody>
                    <a:bodyPr/>
                    <a:lstStyle/>
                    <a:p>
                      <a:pPr algn="ctr"/>
                      <a:endParaRPr lang="en-US" dirty="0"/>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017424871"/>
                  </a:ext>
                </a:extLst>
              </a:tr>
            </a:tbl>
          </a:graphicData>
        </a:graphic>
      </p:graphicFrame>
      <p:sp>
        <p:nvSpPr>
          <p:cNvPr id="14" name="Title 1">
            <a:extLst>
              <a:ext uri="{FF2B5EF4-FFF2-40B4-BE49-F238E27FC236}">
                <a16:creationId xmlns:a16="http://schemas.microsoft.com/office/drawing/2014/main" id="{B1947435-BB5A-5DB4-A5DC-DB426EDFC9E7}"/>
              </a:ext>
            </a:extLst>
          </p:cNvPr>
          <p:cNvSpPr>
            <a:spLocks noGrp="1"/>
          </p:cNvSpPr>
          <p:nvPr>
            <p:ph type="title"/>
          </p:nvPr>
        </p:nvSpPr>
        <p:spPr>
          <a:xfrm>
            <a:off x="2990849" y="1"/>
            <a:ext cx="6210302" cy="569626"/>
          </a:xfrm>
          <a:solidFill>
            <a:schemeClr val="accent3"/>
          </a:solidFill>
        </p:spPr>
        <p:txBody>
          <a:bodyPr>
            <a:noAutofit/>
          </a:bodyPr>
          <a:lstStyle/>
          <a:p>
            <a:pPr algn="ctr"/>
            <a:r>
              <a:rPr lang="en-US" sz="3200" b="0" dirty="0">
                <a:latin typeface="Calibri Light" panose="020F0302020204030204" pitchFamily="34" charset="0"/>
                <a:cs typeface="Calibri Light" panose="020F0302020204030204" pitchFamily="34" charset="0"/>
              </a:rPr>
              <a:t>Naïve Bayes Classifier Results</a:t>
            </a:r>
          </a:p>
        </p:txBody>
      </p:sp>
      <p:pic>
        <p:nvPicPr>
          <p:cNvPr id="16" name="Picture 15">
            <a:extLst>
              <a:ext uri="{FF2B5EF4-FFF2-40B4-BE49-F238E27FC236}">
                <a16:creationId xmlns:a16="http://schemas.microsoft.com/office/drawing/2014/main" id="{57C35ECA-C403-305B-2512-9A45EC74F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2903"/>
            <a:ext cx="3612630" cy="2564776"/>
          </a:xfrm>
          <a:prstGeom prst="rect">
            <a:avLst/>
          </a:prstGeom>
        </p:spPr>
      </p:pic>
      <p:pic>
        <p:nvPicPr>
          <p:cNvPr id="18" name="Picture 17">
            <a:extLst>
              <a:ext uri="{FF2B5EF4-FFF2-40B4-BE49-F238E27FC236}">
                <a16:creationId xmlns:a16="http://schemas.microsoft.com/office/drawing/2014/main" id="{1F32669C-BCE8-4895-BF47-9BB552A8D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2630" y="1640278"/>
            <a:ext cx="2483370" cy="1915823"/>
          </a:xfrm>
          <a:prstGeom prst="rect">
            <a:avLst/>
          </a:prstGeom>
        </p:spPr>
      </p:pic>
      <p:pic>
        <p:nvPicPr>
          <p:cNvPr id="20" name="Picture 19">
            <a:extLst>
              <a:ext uri="{FF2B5EF4-FFF2-40B4-BE49-F238E27FC236}">
                <a16:creationId xmlns:a16="http://schemas.microsoft.com/office/drawing/2014/main" id="{54BC6924-D029-C3D3-1142-8B1ED3B6C7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030897"/>
            <a:ext cx="3612630" cy="2827102"/>
          </a:xfrm>
          <a:prstGeom prst="rect">
            <a:avLst/>
          </a:prstGeom>
        </p:spPr>
      </p:pic>
      <p:pic>
        <p:nvPicPr>
          <p:cNvPr id="22" name="Picture 21">
            <a:extLst>
              <a:ext uri="{FF2B5EF4-FFF2-40B4-BE49-F238E27FC236}">
                <a16:creationId xmlns:a16="http://schemas.microsoft.com/office/drawing/2014/main" id="{7C00E6E8-8A27-DCFF-9175-53A30F125D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2630" y="4826834"/>
            <a:ext cx="2483370" cy="2031166"/>
          </a:xfrm>
          <a:prstGeom prst="rect">
            <a:avLst/>
          </a:prstGeom>
        </p:spPr>
      </p:pic>
      <p:pic>
        <p:nvPicPr>
          <p:cNvPr id="24" name="Picture 23">
            <a:extLst>
              <a:ext uri="{FF2B5EF4-FFF2-40B4-BE49-F238E27FC236}">
                <a16:creationId xmlns:a16="http://schemas.microsoft.com/office/drawing/2014/main" id="{D0C43A4E-2E02-6F0F-1E39-DFC77D6CC4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3819" y="972903"/>
            <a:ext cx="3612630" cy="2564776"/>
          </a:xfrm>
          <a:prstGeom prst="rect">
            <a:avLst/>
          </a:prstGeom>
        </p:spPr>
      </p:pic>
      <p:pic>
        <p:nvPicPr>
          <p:cNvPr id="26" name="Picture 25">
            <a:extLst>
              <a:ext uri="{FF2B5EF4-FFF2-40B4-BE49-F238E27FC236}">
                <a16:creationId xmlns:a16="http://schemas.microsoft.com/office/drawing/2014/main" id="{225D1735-8B3C-6EB6-A041-63AC4E4B5E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8850" y="1847850"/>
            <a:ext cx="2343150" cy="1708251"/>
          </a:xfrm>
          <a:prstGeom prst="rect">
            <a:avLst/>
          </a:prstGeom>
        </p:spPr>
      </p:pic>
      <p:pic>
        <p:nvPicPr>
          <p:cNvPr id="28" name="Picture 27">
            <a:extLst>
              <a:ext uri="{FF2B5EF4-FFF2-40B4-BE49-F238E27FC236}">
                <a16:creationId xmlns:a16="http://schemas.microsoft.com/office/drawing/2014/main" id="{89389F45-BA5A-2A76-FEEC-6EE9175A53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97600" y="4030897"/>
            <a:ext cx="3612630" cy="2827102"/>
          </a:xfrm>
          <a:prstGeom prst="rect">
            <a:avLst/>
          </a:prstGeom>
        </p:spPr>
      </p:pic>
      <p:pic>
        <p:nvPicPr>
          <p:cNvPr id="30" name="Picture 29">
            <a:extLst>
              <a:ext uri="{FF2B5EF4-FFF2-40B4-BE49-F238E27FC236}">
                <a16:creationId xmlns:a16="http://schemas.microsoft.com/office/drawing/2014/main" id="{DF909BA7-601E-5E27-A5A8-AA3ED39E14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71245" y="4971440"/>
            <a:ext cx="2420755" cy="1886560"/>
          </a:xfrm>
          <a:prstGeom prst="rect">
            <a:avLst/>
          </a:prstGeom>
        </p:spPr>
      </p:pic>
      <p:sp>
        <p:nvSpPr>
          <p:cNvPr id="32" name="Rectangle 31">
            <a:extLst>
              <a:ext uri="{FF2B5EF4-FFF2-40B4-BE49-F238E27FC236}">
                <a16:creationId xmlns:a16="http://schemas.microsoft.com/office/drawing/2014/main" id="{C3704C6B-0579-2DDB-B92B-1598E42AD881}"/>
              </a:ext>
            </a:extLst>
          </p:cNvPr>
          <p:cNvSpPr/>
          <p:nvPr/>
        </p:nvSpPr>
        <p:spPr>
          <a:xfrm>
            <a:off x="2488367" y="1320560"/>
            <a:ext cx="502482" cy="733092"/>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C05DE76-FA73-9DC0-E62B-D1D5FB1FC1B6}"/>
              </a:ext>
            </a:extLst>
          </p:cNvPr>
          <p:cNvSpPr/>
          <p:nvPr/>
        </p:nvSpPr>
        <p:spPr>
          <a:xfrm>
            <a:off x="2381770" y="4460288"/>
            <a:ext cx="502482" cy="733092"/>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B3DF47B-01D4-70EE-673F-22B355335C56}"/>
              </a:ext>
            </a:extLst>
          </p:cNvPr>
          <p:cNvSpPr/>
          <p:nvPr/>
        </p:nvSpPr>
        <p:spPr>
          <a:xfrm>
            <a:off x="8702932" y="1320560"/>
            <a:ext cx="502482" cy="733092"/>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1DB138A-8045-410F-6702-E8CDBF563EE6}"/>
              </a:ext>
            </a:extLst>
          </p:cNvPr>
          <p:cNvSpPr/>
          <p:nvPr/>
        </p:nvSpPr>
        <p:spPr>
          <a:xfrm>
            <a:off x="8671704" y="4496618"/>
            <a:ext cx="502482" cy="733092"/>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186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10000"/>
            <a:lumOff val="90000"/>
          </a:schemeClr>
        </a:solidFill>
        <a:effectLst/>
      </p:bgPr>
    </p:bg>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3A56E6AB-E2B3-96BB-B244-BE183A0AB5D7}"/>
              </a:ext>
            </a:extLst>
          </p:cNvPr>
          <p:cNvGraphicFramePr>
            <a:graphicFrameLocks noGrp="1"/>
          </p:cNvGraphicFramePr>
          <p:nvPr>
            <p:extLst>
              <p:ext uri="{D42A27DB-BD31-4B8C-83A1-F6EECF244321}">
                <p14:modId xmlns:p14="http://schemas.microsoft.com/office/powerpoint/2010/main" val="4152663527"/>
              </p:ext>
            </p:extLst>
          </p:nvPr>
        </p:nvGraphicFramePr>
        <p:xfrm>
          <a:off x="106073" y="588049"/>
          <a:ext cx="11979851" cy="6119746"/>
        </p:xfrm>
        <a:graphic>
          <a:graphicData uri="http://schemas.openxmlformats.org/drawingml/2006/table">
            <a:tbl>
              <a:tblPr firstRow="1" bandRow="1">
                <a:tableStyleId>{2D5ABB26-0587-4C30-8999-92F81FD0307C}</a:tableStyleId>
              </a:tblPr>
              <a:tblGrid>
                <a:gridCol w="5998974">
                  <a:extLst>
                    <a:ext uri="{9D8B030D-6E8A-4147-A177-3AD203B41FA5}">
                      <a16:colId xmlns:a16="http://schemas.microsoft.com/office/drawing/2014/main" val="1107157020"/>
                    </a:ext>
                  </a:extLst>
                </a:gridCol>
                <a:gridCol w="5980877">
                  <a:extLst>
                    <a:ext uri="{9D8B030D-6E8A-4147-A177-3AD203B41FA5}">
                      <a16:colId xmlns:a16="http://schemas.microsoft.com/office/drawing/2014/main" val="1084134451"/>
                    </a:ext>
                  </a:extLst>
                </a:gridCol>
              </a:tblGrid>
              <a:tr h="316860">
                <a:tc>
                  <a:txBody>
                    <a:bodyPr/>
                    <a:lstStyle/>
                    <a:p>
                      <a:pPr algn="ctr"/>
                      <a:r>
                        <a:rPr lang="en-US" dirty="0">
                          <a:solidFill>
                            <a:schemeClr val="bg1"/>
                          </a:solidFill>
                        </a:rPr>
                        <a:t>BENCHMARK RESULTS</a:t>
                      </a:r>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RESAMPLED DATA </a:t>
                      </a:r>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56458640"/>
                  </a:ext>
                </a:extLst>
              </a:tr>
              <a:tr h="2618101">
                <a:tc>
                  <a:txBody>
                    <a:bodyPr/>
                    <a:lstStyle/>
                    <a:p>
                      <a:pPr algn="ctr"/>
                      <a:endParaRPr lang="en-US" dirty="0"/>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09979546"/>
                  </a:ext>
                </a:extLst>
              </a:tr>
              <a:tr h="424942">
                <a:tc>
                  <a:txBody>
                    <a:bodyPr/>
                    <a:lstStyle/>
                    <a:p>
                      <a:pPr algn="ctr"/>
                      <a:r>
                        <a:rPr lang="en-US" sz="1800" dirty="0">
                          <a:solidFill>
                            <a:schemeClr val="bg1"/>
                          </a:solidFill>
                        </a:rPr>
                        <a:t>CLEANED PROCESSED DATA</a:t>
                      </a:r>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sz="1800" dirty="0">
                          <a:solidFill>
                            <a:schemeClr val="bg1"/>
                          </a:solidFill>
                        </a:rPr>
                        <a:t>DATA SUBSET USING EXTRA TREES CLASSIFIER</a:t>
                      </a:r>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60638173"/>
                  </a:ext>
                </a:extLst>
              </a:tr>
              <a:tr h="2710943">
                <a:tc>
                  <a:txBody>
                    <a:bodyPr/>
                    <a:lstStyle/>
                    <a:p>
                      <a:pPr algn="ctr"/>
                      <a:endParaRPr lang="en-US" dirty="0"/>
                    </a:p>
                  </a:txBody>
                  <a:tcPr>
                    <a:lnL w="2857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solidFill>
                      <a:schemeClr val="tx1"/>
                    </a:solidFill>
                  </a:tcPr>
                </a:tc>
                <a:tc>
                  <a:txBody>
                    <a:bodyPr/>
                    <a:lstStyle/>
                    <a:p>
                      <a:pPr algn="ctr"/>
                      <a:endParaRPr lang="en-US" dirty="0"/>
                    </a:p>
                  </a:txBody>
                  <a:tcPr>
                    <a:lnL w="1905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017424871"/>
                  </a:ext>
                </a:extLst>
              </a:tr>
            </a:tbl>
          </a:graphicData>
        </a:graphic>
      </p:graphicFrame>
      <p:sp>
        <p:nvSpPr>
          <p:cNvPr id="12" name="Title 1">
            <a:extLst>
              <a:ext uri="{FF2B5EF4-FFF2-40B4-BE49-F238E27FC236}">
                <a16:creationId xmlns:a16="http://schemas.microsoft.com/office/drawing/2014/main" id="{A655BE68-CB22-D44B-E753-F5476492837A}"/>
              </a:ext>
            </a:extLst>
          </p:cNvPr>
          <p:cNvSpPr txBox="1">
            <a:spLocks/>
          </p:cNvSpPr>
          <p:nvPr/>
        </p:nvSpPr>
        <p:spPr>
          <a:xfrm>
            <a:off x="2494767" y="-14808"/>
            <a:ext cx="7202462" cy="535592"/>
          </a:xfrm>
          <a:prstGeom prst="rect">
            <a:avLst/>
          </a:prstGeom>
          <a:solidFill>
            <a:schemeClr val="accent3"/>
          </a:solidFill>
        </p:spPr>
        <p:txBody>
          <a:bodyPr vert="horz" lIns="91440" tIns="45720" rIns="91440" bIns="45720" rtlCol="0" anchor="t">
            <a:no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gn="ctr"/>
            <a:r>
              <a:rPr lang="en-US" sz="3200" b="0" dirty="0">
                <a:latin typeface="Calibri Light" panose="020F0302020204030204" pitchFamily="34" charset="0"/>
                <a:cs typeface="Calibri Light" panose="020F0302020204030204" pitchFamily="34" charset="0"/>
              </a:rPr>
              <a:t>K Nearest Neighbors Results (K-3 &amp; K=7)</a:t>
            </a:r>
          </a:p>
        </p:txBody>
      </p:sp>
      <p:pic>
        <p:nvPicPr>
          <p:cNvPr id="14" name="Picture 13">
            <a:extLst>
              <a:ext uri="{FF2B5EF4-FFF2-40B4-BE49-F238E27FC236}">
                <a16:creationId xmlns:a16="http://schemas.microsoft.com/office/drawing/2014/main" id="{D2BC4896-81F2-D696-B111-25AEFEE32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2903"/>
            <a:ext cx="3747541" cy="2579766"/>
          </a:xfrm>
          <a:prstGeom prst="rect">
            <a:avLst/>
          </a:prstGeom>
        </p:spPr>
      </p:pic>
      <p:pic>
        <p:nvPicPr>
          <p:cNvPr id="16" name="Picture 15">
            <a:extLst>
              <a:ext uri="{FF2B5EF4-FFF2-40B4-BE49-F238E27FC236}">
                <a16:creationId xmlns:a16="http://schemas.microsoft.com/office/drawing/2014/main" id="{12293C54-1022-77DF-F7F1-BE5035E2A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7541" y="1667968"/>
            <a:ext cx="2348459" cy="1884701"/>
          </a:xfrm>
          <a:prstGeom prst="rect">
            <a:avLst/>
          </a:prstGeom>
        </p:spPr>
      </p:pic>
      <p:pic>
        <p:nvPicPr>
          <p:cNvPr id="18" name="Picture 17">
            <a:extLst>
              <a:ext uri="{FF2B5EF4-FFF2-40B4-BE49-F238E27FC236}">
                <a16:creationId xmlns:a16="http://schemas.microsoft.com/office/drawing/2014/main" id="{04974DFD-7145-C8AB-8E10-14C629E2A2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037247"/>
            <a:ext cx="3747541" cy="2820753"/>
          </a:xfrm>
          <a:prstGeom prst="rect">
            <a:avLst/>
          </a:prstGeom>
        </p:spPr>
      </p:pic>
      <p:pic>
        <p:nvPicPr>
          <p:cNvPr id="20" name="Picture 19">
            <a:extLst>
              <a:ext uri="{FF2B5EF4-FFF2-40B4-BE49-F238E27FC236}">
                <a16:creationId xmlns:a16="http://schemas.microsoft.com/office/drawing/2014/main" id="{A5474EB5-90AF-F6A7-1A1C-321849E05B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461" y="4995784"/>
            <a:ext cx="2348459" cy="1884701"/>
          </a:xfrm>
          <a:prstGeom prst="rect">
            <a:avLst/>
          </a:prstGeom>
        </p:spPr>
      </p:pic>
      <p:pic>
        <p:nvPicPr>
          <p:cNvPr id="22" name="Picture 21">
            <a:extLst>
              <a:ext uri="{FF2B5EF4-FFF2-40B4-BE49-F238E27FC236}">
                <a16:creationId xmlns:a16="http://schemas.microsoft.com/office/drawing/2014/main" id="{A41722FC-DC35-C599-FC8F-5AED611D9D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8212" y="972903"/>
            <a:ext cx="3559017" cy="2579766"/>
          </a:xfrm>
          <a:prstGeom prst="rect">
            <a:avLst/>
          </a:prstGeom>
        </p:spPr>
      </p:pic>
      <p:pic>
        <p:nvPicPr>
          <p:cNvPr id="24" name="Picture 23">
            <a:extLst>
              <a:ext uri="{FF2B5EF4-FFF2-40B4-BE49-F238E27FC236}">
                <a16:creationId xmlns:a16="http://schemas.microsoft.com/office/drawing/2014/main" id="{69875665-D60D-15BA-2932-639B69B44B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97229" y="1716062"/>
            <a:ext cx="2494771" cy="1836607"/>
          </a:xfrm>
          <a:prstGeom prst="rect">
            <a:avLst/>
          </a:prstGeom>
        </p:spPr>
      </p:pic>
      <p:pic>
        <p:nvPicPr>
          <p:cNvPr id="26" name="Picture 25">
            <a:extLst>
              <a:ext uri="{FF2B5EF4-FFF2-40B4-BE49-F238E27FC236}">
                <a16:creationId xmlns:a16="http://schemas.microsoft.com/office/drawing/2014/main" id="{FA44F833-E71A-5255-F327-0942258227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8213" y="4037247"/>
            <a:ext cx="3489020" cy="2843238"/>
          </a:xfrm>
          <a:prstGeom prst="rect">
            <a:avLst/>
          </a:prstGeom>
        </p:spPr>
      </p:pic>
      <p:pic>
        <p:nvPicPr>
          <p:cNvPr id="28" name="Picture 27">
            <a:extLst>
              <a:ext uri="{FF2B5EF4-FFF2-40B4-BE49-F238E27FC236}">
                <a16:creationId xmlns:a16="http://schemas.microsoft.com/office/drawing/2014/main" id="{09A2316F-D876-5FB7-F4E5-DFB4CDBD79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27233" y="4909902"/>
            <a:ext cx="2564767" cy="1970583"/>
          </a:xfrm>
          <a:prstGeom prst="rect">
            <a:avLst/>
          </a:prstGeom>
        </p:spPr>
      </p:pic>
      <p:sp>
        <p:nvSpPr>
          <p:cNvPr id="29" name="Rectangle 28">
            <a:extLst>
              <a:ext uri="{FF2B5EF4-FFF2-40B4-BE49-F238E27FC236}">
                <a16:creationId xmlns:a16="http://schemas.microsoft.com/office/drawing/2014/main" id="{8A66410D-0DE8-6F13-7CF1-DF236B303CE7}"/>
              </a:ext>
            </a:extLst>
          </p:cNvPr>
          <p:cNvSpPr/>
          <p:nvPr/>
        </p:nvSpPr>
        <p:spPr>
          <a:xfrm>
            <a:off x="8634713" y="1365255"/>
            <a:ext cx="354439" cy="66925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2C80F71-A614-9821-43C6-601074C7B61A}"/>
              </a:ext>
            </a:extLst>
          </p:cNvPr>
          <p:cNvSpPr/>
          <p:nvPr/>
        </p:nvSpPr>
        <p:spPr>
          <a:xfrm>
            <a:off x="2592729" y="1301422"/>
            <a:ext cx="404520" cy="733092"/>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EB5C347-21BC-93B4-7656-C3FD2DB84A86}"/>
              </a:ext>
            </a:extLst>
          </p:cNvPr>
          <p:cNvSpPr/>
          <p:nvPr/>
        </p:nvSpPr>
        <p:spPr>
          <a:xfrm>
            <a:off x="2564767" y="4461894"/>
            <a:ext cx="502482" cy="733092"/>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75133DD-01A1-D992-9AB3-0A2F2A6AF12C}"/>
              </a:ext>
            </a:extLst>
          </p:cNvPr>
          <p:cNvSpPr/>
          <p:nvPr/>
        </p:nvSpPr>
        <p:spPr>
          <a:xfrm>
            <a:off x="8486670" y="4461894"/>
            <a:ext cx="502482" cy="733092"/>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7879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10000"/>
            <a:lumOff val="9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A1F858-3226-F3C7-97AB-BABC4F9442B3}"/>
              </a:ext>
            </a:extLst>
          </p:cNvPr>
          <p:cNvSpPr txBox="1">
            <a:spLocks/>
          </p:cNvSpPr>
          <p:nvPr/>
        </p:nvSpPr>
        <p:spPr>
          <a:xfrm>
            <a:off x="2494767" y="-14808"/>
            <a:ext cx="7202462" cy="535592"/>
          </a:xfrm>
          <a:prstGeom prst="rect">
            <a:avLst/>
          </a:prstGeom>
          <a:solidFill>
            <a:schemeClr val="accent3"/>
          </a:solidFill>
        </p:spPr>
        <p:txBody>
          <a:bodyPr vert="horz" lIns="91440" tIns="45720" rIns="91440" bIns="45720" rtlCol="0" anchor="t">
            <a:no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gn="ctr"/>
            <a:r>
              <a:rPr lang="en-US" sz="3200" b="0" dirty="0">
                <a:latin typeface="Calibri Light" panose="020F0302020204030204" pitchFamily="34" charset="0"/>
                <a:cs typeface="Calibri Light" panose="020F0302020204030204" pitchFamily="34" charset="0"/>
              </a:rPr>
              <a:t>Selected Model &amp; Results</a:t>
            </a:r>
          </a:p>
        </p:txBody>
      </p:sp>
      <p:sp>
        <p:nvSpPr>
          <p:cNvPr id="7" name="TextBox 6">
            <a:extLst>
              <a:ext uri="{FF2B5EF4-FFF2-40B4-BE49-F238E27FC236}">
                <a16:creationId xmlns:a16="http://schemas.microsoft.com/office/drawing/2014/main" id="{2934EC98-84FA-4595-C10F-9AB102AD7CAE}"/>
              </a:ext>
            </a:extLst>
          </p:cNvPr>
          <p:cNvSpPr txBox="1"/>
          <p:nvPr/>
        </p:nvSpPr>
        <p:spPr>
          <a:xfrm>
            <a:off x="6215606" y="650704"/>
            <a:ext cx="5791200" cy="5909310"/>
          </a:xfrm>
          <a:prstGeom prst="rect">
            <a:avLst/>
          </a:prstGeom>
          <a:noFill/>
        </p:spPr>
        <p:txBody>
          <a:bodyPr wrap="square" rtlCol="0">
            <a:spAutoFit/>
          </a:bodyPr>
          <a:lstStyle/>
          <a:p>
            <a:r>
              <a:rPr lang="en-US" b="1" dirty="0">
                <a:solidFill>
                  <a:schemeClr val="bg1"/>
                </a:solidFill>
                <a:latin typeface="Calibri Light" panose="020F0302020204030204" pitchFamily="34" charset="0"/>
                <a:cs typeface="Calibri Light" panose="020F0302020204030204" pitchFamily="34" charset="0"/>
              </a:rPr>
              <a:t>Winning Model : </a:t>
            </a:r>
            <a:r>
              <a:rPr lang="en-US" dirty="0">
                <a:solidFill>
                  <a:schemeClr val="bg1"/>
                </a:solidFill>
                <a:latin typeface="Calibri Light" panose="020F0302020204030204" pitchFamily="34" charset="0"/>
                <a:cs typeface="Calibri Light" panose="020F0302020204030204" pitchFamily="34" charset="0"/>
              </a:rPr>
              <a:t>Logistic regression</a:t>
            </a:r>
          </a:p>
          <a:p>
            <a:endParaRPr lang="en-US" dirty="0">
              <a:solidFill>
                <a:schemeClr val="bg1"/>
              </a:solidFill>
              <a:latin typeface="Calibri Light" panose="020F0302020204030204" pitchFamily="34" charset="0"/>
              <a:cs typeface="Calibri Light" panose="020F0302020204030204" pitchFamily="34" charset="0"/>
            </a:endParaRPr>
          </a:p>
          <a:p>
            <a:r>
              <a:rPr lang="en-US" b="1" dirty="0">
                <a:solidFill>
                  <a:schemeClr val="bg1"/>
                </a:solidFill>
                <a:latin typeface="Calibri Light" panose="020F0302020204030204" pitchFamily="34" charset="0"/>
                <a:cs typeface="Calibri Light" panose="020F0302020204030204" pitchFamily="34" charset="0"/>
              </a:rPr>
              <a:t>Winning Dataset : </a:t>
            </a:r>
            <a:r>
              <a:rPr lang="en-US" dirty="0">
                <a:solidFill>
                  <a:schemeClr val="bg1"/>
                </a:solidFill>
                <a:latin typeface="Calibri Light" panose="020F0302020204030204" pitchFamily="34" charset="0"/>
                <a:cs typeface="Calibri Light" panose="020F0302020204030204" pitchFamily="34" charset="0"/>
              </a:rPr>
              <a:t>Data Subset Using decision trees Classifier </a:t>
            </a:r>
          </a:p>
          <a:p>
            <a:endParaRPr lang="en-US" dirty="0">
              <a:solidFill>
                <a:schemeClr val="bg1"/>
              </a:solidFill>
              <a:latin typeface="Calibri Light" panose="020F0302020204030204" pitchFamily="34" charset="0"/>
              <a:cs typeface="Calibri Light" panose="020F0302020204030204" pitchFamily="34" charset="0"/>
            </a:endParaRPr>
          </a:p>
          <a:p>
            <a:r>
              <a:rPr lang="en-US" dirty="0">
                <a:solidFill>
                  <a:schemeClr val="bg1"/>
                </a:solidFill>
                <a:latin typeface="Calibri Light" panose="020F0302020204030204" pitchFamily="34" charset="0"/>
                <a:cs typeface="Calibri Light" panose="020F0302020204030204" pitchFamily="34" charset="0"/>
              </a:rPr>
              <a:t>Top features : </a:t>
            </a:r>
          </a:p>
          <a:p>
            <a:r>
              <a:rPr lang="en-US" sz="1800" b="1" dirty="0">
                <a:solidFill>
                  <a:srgbClr val="C00000"/>
                </a:solidFill>
                <a:effectLst/>
                <a:latin typeface="Calibri Light" panose="020F0302020204030204" pitchFamily="34" charset="0"/>
                <a:cs typeface="Calibri Light" panose="020F0302020204030204" pitchFamily="34" charset="0"/>
              </a:rPr>
              <a:t>'</a:t>
            </a:r>
            <a:r>
              <a:rPr lang="en-US" sz="1800" b="1" dirty="0" err="1">
                <a:solidFill>
                  <a:srgbClr val="C00000"/>
                </a:solidFill>
                <a:effectLst/>
                <a:latin typeface="Calibri Light" panose="020F0302020204030204" pitchFamily="34" charset="0"/>
                <a:cs typeface="Calibri Light" panose="020F0302020204030204" pitchFamily="34" charset="0"/>
              </a:rPr>
              <a:t>int_corr</a:t>
            </a:r>
            <a:r>
              <a:rPr lang="en-US" sz="1800" b="1" dirty="0">
                <a:solidFill>
                  <a:srgbClr val="C00000"/>
                </a:solidFill>
                <a:effectLst/>
                <a:latin typeface="Calibri Light" panose="020F0302020204030204" pitchFamily="34" charset="0"/>
                <a:cs typeface="Calibri Light" panose="020F0302020204030204" pitchFamily="34" charset="0"/>
              </a:rPr>
              <a:t>’ : </a:t>
            </a:r>
            <a:r>
              <a:rPr lang="en-IN" strike="noStrike" dirty="0">
                <a:solidFill>
                  <a:schemeClr val="bg1"/>
                </a:solidFill>
                <a:effectLst/>
                <a:latin typeface="Calibri Light" panose="020F0302020204030204" pitchFamily="34" charset="0"/>
                <a:cs typeface="Calibri Light" panose="020F0302020204030204" pitchFamily="34" charset="0"/>
              </a:rPr>
              <a:t>correlation between participant’s and partner’s ratings of interests</a:t>
            </a:r>
          </a:p>
          <a:p>
            <a:r>
              <a:rPr lang="en-US" sz="1800" b="1" dirty="0">
                <a:solidFill>
                  <a:srgbClr val="C00000"/>
                </a:solidFill>
                <a:effectLst/>
                <a:latin typeface="Calibri Light" panose="020F0302020204030204" pitchFamily="34" charset="0"/>
                <a:cs typeface="Calibri Light" panose="020F0302020204030204" pitchFamily="34" charset="0"/>
              </a:rPr>
              <a:t>'</a:t>
            </a:r>
            <a:r>
              <a:rPr lang="en-US" sz="1800" b="1" dirty="0" err="1">
                <a:solidFill>
                  <a:srgbClr val="C00000"/>
                </a:solidFill>
                <a:effectLst/>
                <a:latin typeface="Calibri Light" panose="020F0302020204030204" pitchFamily="34" charset="0"/>
                <a:cs typeface="Calibri Light" panose="020F0302020204030204" pitchFamily="34" charset="0"/>
              </a:rPr>
              <a:t>age_o</a:t>
            </a:r>
            <a:r>
              <a:rPr lang="en-US" sz="1800" b="1" dirty="0">
                <a:solidFill>
                  <a:srgbClr val="C00000"/>
                </a:solidFill>
                <a:effectLst/>
                <a:latin typeface="Calibri Light" panose="020F0302020204030204" pitchFamily="34" charset="0"/>
                <a:cs typeface="Calibri Light" panose="020F0302020204030204" pitchFamily="34" charset="0"/>
              </a:rPr>
              <a:t>’ : </a:t>
            </a:r>
            <a:r>
              <a:rPr lang="en-IN" strike="noStrike" dirty="0">
                <a:solidFill>
                  <a:schemeClr val="bg1"/>
                </a:solidFill>
                <a:effectLst/>
                <a:latin typeface="Calibri Light" panose="020F0302020204030204" pitchFamily="34" charset="0"/>
                <a:cs typeface="Calibri Light" panose="020F0302020204030204" pitchFamily="34" charset="0"/>
              </a:rPr>
              <a:t>age of partner</a:t>
            </a:r>
            <a:endParaRPr lang="en-US" strike="noStrike" dirty="0">
              <a:solidFill>
                <a:schemeClr val="bg1"/>
              </a:solidFill>
              <a:latin typeface="Calibri Light" panose="020F0302020204030204" pitchFamily="34" charset="0"/>
              <a:cs typeface="Calibri Light" panose="020F0302020204030204" pitchFamily="34" charset="0"/>
            </a:endParaRPr>
          </a:p>
          <a:p>
            <a:r>
              <a:rPr lang="en-US" sz="1800" b="1" dirty="0">
                <a:solidFill>
                  <a:srgbClr val="C00000"/>
                </a:solidFill>
                <a:effectLst/>
                <a:latin typeface="Calibri Light" panose="020F0302020204030204" pitchFamily="34" charset="0"/>
                <a:cs typeface="Calibri Light" panose="020F0302020204030204" pitchFamily="34" charset="0"/>
              </a:rPr>
              <a:t>'</a:t>
            </a:r>
            <a:r>
              <a:rPr lang="en-US" sz="1800" b="1" dirty="0" err="1">
                <a:solidFill>
                  <a:srgbClr val="C00000"/>
                </a:solidFill>
                <a:effectLst/>
                <a:latin typeface="Calibri Light" panose="020F0302020204030204" pitchFamily="34" charset="0"/>
                <a:cs typeface="Calibri Light" panose="020F0302020204030204" pitchFamily="34" charset="0"/>
              </a:rPr>
              <a:t>pf_o_att</a:t>
            </a:r>
            <a:r>
              <a:rPr lang="en-US" sz="1800" b="1" dirty="0">
                <a:solidFill>
                  <a:srgbClr val="C00000"/>
                </a:solidFill>
                <a:effectLst/>
                <a:latin typeface="Calibri Light" panose="020F0302020204030204" pitchFamily="34" charset="0"/>
                <a:cs typeface="Calibri Light" panose="020F0302020204030204" pitchFamily="34" charset="0"/>
              </a:rPr>
              <a:t>’ , '</a:t>
            </a:r>
            <a:r>
              <a:rPr lang="en-US" sz="1800" b="1" dirty="0" err="1">
                <a:solidFill>
                  <a:srgbClr val="C00000"/>
                </a:solidFill>
                <a:effectLst/>
                <a:latin typeface="Calibri Light" panose="020F0302020204030204" pitchFamily="34" charset="0"/>
                <a:cs typeface="Calibri Light" panose="020F0302020204030204" pitchFamily="34" charset="0"/>
              </a:rPr>
              <a:t>pf_o_int</a:t>
            </a:r>
            <a:r>
              <a:rPr lang="en-US" sz="1800" b="1" dirty="0">
                <a:solidFill>
                  <a:srgbClr val="C00000"/>
                </a:solidFill>
                <a:effectLst/>
                <a:latin typeface="Calibri Light" panose="020F0302020204030204" pitchFamily="34" charset="0"/>
                <a:cs typeface="Calibri Light" panose="020F0302020204030204" pitchFamily="34" charset="0"/>
              </a:rPr>
              <a:t>’, '</a:t>
            </a:r>
            <a:r>
              <a:rPr lang="en-US" sz="1800" b="1" dirty="0" err="1">
                <a:solidFill>
                  <a:srgbClr val="C00000"/>
                </a:solidFill>
                <a:effectLst/>
                <a:latin typeface="Calibri Light" panose="020F0302020204030204" pitchFamily="34" charset="0"/>
                <a:cs typeface="Calibri Light" panose="020F0302020204030204" pitchFamily="34" charset="0"/>
              </a:rPr>
              <a:t>pf_o_fun</a:t>
            </a:r>
            <a:r>
              <a:rPr lang="en-US" sz="1800" b="1" dirty="0">
                <a:solidFill>
                  <a:srgbClr val="C00000"/>
                </a:solidFill>
                <a:effectLst/>
                <a:latin typeface="Calibri Light" panose="020F0302020204030204" pitchFamily="34" charset="0"/>
                <a:cs typeface="Calibri Light" panose="020F0302020204030204" pitchFamily="34" charset="0"/>
              </a:rPr>
              <a:t>’, '</a:t>
            </a:r>
            <a:r>
              <a:rPr lang="en-US" sz="1800" b="1" dirty="0" err="1">
                <a:solidFill>
                  <a:srgbClr val="C00000"/>
                </a:solidFill>
                <a:effectLst/>
                <a:latin typeface="Calibri Light" panose="020F0302020204030204" pitchFamily="34" charset="0"/>
                <a:cs typeface="Calibri Light" panose="020F0302020204030204" pitchFamily="34" charset="0"/>
              </a:rPr>
              <a:t>pf_o_amb</a:t>
            </a:r>
            <a:r>
              <a:rPr lang="en-US" sz="1800" b="1" dirty="0">
                <a:solidFill>
                  <a:srgbClr val="C00000"/>
                </a:solidFill>
                <a:effectLst/>
                <a:latin typeface="Calibri Light" panose="020F0302020204030204" pitchFamily="34" charset="0"/>
                <a:cs typeface="Calibri Light" panose="020F0302020204030204" pitchFamily="34" charset="0"/>
              </a:rPr>
              <a:t>’, '</a:t>
            </a:r>
            <a:r>
              <a:rPr lang="en-US" sz="1800" b="1" dirty="0" err="1">
                <a:solidFill>
                  <a:srgbClr val="C00000"/>
                </a:solidFill>
                <a:effectLst/>
                <a:latin typeface="Calibri Light" panose="020F0302020204030204" pitchFamily="34" charset="0"/>
                <a:cs typeface="Calibri Light" panose="020F0302020204030204" pitchFamily="34" charset="0"/>
              </a:rPr>
              <a:t>pf_o_sha</a:t>
            </a:r>
            <a:r>
              <a:rPr lang="en-US" sz="1800" b="1" dirty="0">
                <a:solidFill>
                  <a:srgbClr val="C00000"/>
                </a:solidFill>
                <a:effectLst/>
                <a:latin typeface="Calibri Light" panose="020F0302020204030204" pitchFamily="34" charset="0"/>
                <a:cs typeface="Calibri Light" panose="020F0302020204030204" pitchFamily="34" charset="0"/>
              </a:rPr>
              <a:t>’ : </a:t>
            </a:r>
          </a:p>
          <a:p>
            <a:r>
              <a:rPr lang="en-IN" dirty="0">
                <a:solidFill>
                  <a:schemeClr val="bg1"/>
                </a:solidFill>
                <a:latin typeface="Calibri Light" panose="020F0302020204030204" pitchFamily="34" charset="0"/>
                <a:cs typeface="Calibri Light" panose="020F0302020204030204" pitchFamily="34" charset="0"/>
              </a:rPr>
              <a:t>P</a:t>
            </a:r>
            <a:r>
              <a:rPr lang="en-IN" strike="noStrike" dirty="0">
                <a:solidFill>
                  <a:schemeClr val="bg1"/>
                </a:solidFill>
                <a:effectLst/>
                <a:latin typeface="Calibri Light" panose="020F0302020204030204" pitchFamily="34" charset="0"/>
                <a:cs typeface="Calibri Light" panose="020F0302020204030204" pitchFamily="34" charset="0"/>
              </a:rPr>
              <a:t>artner’s stated preference for </a:t>
            </a:r>
            <a:r>
              <a:rPr lang="en-US" strike="noStrike" dirty="0">
                <a:solidFill>
                  <a:schemeClr val="bg1"/>
                </a:solidFill>
                <a:effectLst/>
                <a:latin typeface="Calibri Light" panose="020F0302020204030204" pitchFamily="34" charset="0"/>
                <a:cs typeface="Calibri Light" panose="020F0302020204030204" pitchFamily="34" charset="0"/>
              </a:rPr>
              <a:t>attraction, intelligence, fun, ambition, shared interest</a:t>
            </a:r>
            <a:endParaRPr lang="en-US" strike="noStrike" dirty="0">
              <a:solidFill>
                <a:schemeClr val="bg1"/>
              </a:solidFill>
              <a:latin typeface="Calibri Light" panose="020F0302020204030204" pitchFamily="34" charset="0"/>
              <a:cs typeface="Calibri Light" panose="020F0302020204030204" pitchFamily="34" charset="0"/>
            </a:endParaRPr>
          </a:p>
          <a:p>
            <a:r>
              <a:rPr lang="en-US" sz="1800" b="1" dirty="0">
                <a:solidFill>
                  <a:srgbClr val="C00000"/>
                </a:solidFill>
                <a:effectLst/>
                <a:latin typeface="Calibri Light" panose="020F0302020204030204" pitchFamily="34" charset="0"/>
                <a:cs typeface="Calibri Light" panose="020F0302020204030204" pitchFamily="34" charset="0"/>
              </a:rPr>
              <a:t>'</a:t>
            </a:r>
            <a:r>
              <a:rPr lang="en-US" sz="1800" b="1" dirty="0" err="1">
                <a:solidFill>
                  <a:srgbClr val="C00000"/>
                </a:solidFill>
                <a:effectLst/>
                <a:latin typeface="Calibri Light" panose="020F0302020204030204" pitchFamily="34" charset="0"/>
                <a:cs typeface="Calibri Light" panose="020F0302020204030204" pitchFamily="34" charset="0"/>
              </a:rPr>
              <a:t>attr_o</a:t>
            </a:r>
            <a:r>
              <a:rPr lang="en-US" sz="1800" b="1" dirty="0">
                <a:solidFill>
                  <a:srgbClr val="C00000"/>
                </a:solidFill>
                <a:effectLst/>
                <a:latin typeface="Calibri Light" panose="020F0302020204030204" pitchFamily="34" charset="0"/>
                <a:cs typeface="Calibri Light" panose="020F0302020204030204" pitchFamily="34" charset="0"/>
              </a:rPr>
              <a:t>’, '</a:t>
            </a:r>
            <a:r>
              <a:rPr lang="en-US" sz="1800" b="1" dirty="0" err="1">
                <a:solidFill>
                  <a:srgbClr val="C00000"/>
                </a:solidFill>
                <a:effectLst/>
                <a:latin typeface="Calibri Light" panose="020F0302020204030204" pitchFamily="34" charset="0"/>
                <a:cs typeface="Calibri Light" panose="020F0302020204030204" pitchFamily="34" charset="0"/>
              </a:rPr>
              <a:t>sinc_o</a:t>
            </a:r>
            <a:r>
              <a:rPr lang="en-US" sz="1800" b="1" dirty="0">
                <a:solidFill>
                  <a:srgbClr val="C00000"/>
                </a:solidFill>
                <a:effectLst/>
                <a:latin typeface="Calibri Light" panose="020F0302020204030204" pitchFamily="34" charset="0"/>
                <a:cs typeface="Calibri Light" panose="020F0302020204030204" pitchFamily="34" charset="0"/>
              </a:rPr>
              <a:t>’, '</a:t>
            </a:r>
            <a:r>
              <a:rPr lang="en-US" sz="1800" b="1" dirty="0" err="1">
                <a:solidFill>
                  <a:srgbClr val="C00000"/>
                </a:solidFill>
                <a:effectLst/>
                <a:latin typeface="Calibri Light" panose="020F0302020204030204" pitchFamily="34" charset="0"/>
                <a:cs typeface="Calibri Light" panose="020F0302020204030204" pitchFamily="34" charset="0"/>
              </a:rPr>
              <a:t>intel_o</a:t>
            </a:r>
            <a:r>
              <a:rPr lang="en-US" sz="1800" b="1" dirty="0">
                <a:solidFill>
                  <a:srgbClr val="C00000"/>
                </a:solidFill>
                <a:effectLst/>
                <a:latin typeface="Calibri Light" panose="020F0302020204030204" pitchFamily="34" charset="0"/>
                <a:cs typeface="Calibri Light" panose="020F0302020204030204" pitchFamily="34" charset="0"/>
              </a:rPr>
              <a:t>’, '</a:t>
            </a:r>
            <a:r>
              <a:rPr lang="en-US" sz="1800" b="1" dirty="0" err="1">
                <a:solidFill>
                  <a:srgbClr val="C00000"/>
                </a:solidFill>
                <a:effectLst/>
                <a:latin typeface="Calibri Light" panose="020F0302020204030204" pitchFamily="34" charset="0"/>
                <a:cs typeface="Calibri Light" panose="020F0302020204030204" pitchFamily="34" charset="0"/>
              </a:rPr>
              <a:t>fun_o</a:t>
            </a:r>
            <a:r>
              <a:rPr lang="en-US" sz="1800" b="1" dirty="0">
                <a:solidFill>
                  <a:srgbClr val="C00000"/>
                </a:solidFill>
                <a:effectLst/>
                <a:latin typeface="Calibri Light" panose="020F0302020204030204" pitchFamily="34" charset="0"/>
                <a:cs typeface="Calibri Light" panose="020F0302020204030204" pitchFamily="34" charset="0"/>
              </a:rPr>
              <a:t>’, '</a:t>
            </a:r>
            <a:r>
              <a:rPr lang="en-US" sz="1800" b="1" dirty="0" err="1">
                <a:solidFill>
                  <a:srgbClr val="C00000"/>
                </a:solidFill>
                <a:effectLst/>
                <a:latin typeface="Calibri Light" panose="020F0302020204030204" pitchFamily="34" charset="0"/>
                <a:cs typeface="Calibri Light" panose="020F0302020204030204" pitchFamily="34" charset="0"/>
              </a:rPr>
              <a:t>amb_o</a:t>
            </a:r>
            <a:r>
              <a:rPr lang="en-US" sz="1800" b="1" dirty="0">
                <a:solidFill>
                  <a:srgbClr val="C00000"/>
                </a:solidFill>
                <a:effectLst/>
                <a:latin typeface="Calibri Light" panose="020F0302020204030204" pitchFamily="34" charset="0"/>
                <a:cs typeface="Calibri Light" panose="020F0302020204030204" pitchFamily="34" charset="0"/>
              </a:rPr>
              <a:t>’, '</a:t>
            </a:r>
            <a:r>
              <a:rPr lang="en-US" sz="1800" b="1" dirty="0" err="1">
                <a:solidFill>
                  <a:srgbClr val="C00000"/>
                </a:solidFill>
                <a:effectLst/>
                <a:latin typeface="Calibri Light" panose="020F0302020204030204" pitchFamily="34" charset="0"/>
                <a:cs typeface="Calibri Light" panose="020F0302020204030204" pitchFamily="34" charset="0"/>
              </a:rPr>
              <a:t>shar_o</a:t>
            </a:r>
            <a:r>
              <a:rPr lang="en-US" sz="1800" b="1" dirty="0">
                <a:solidFill>
                  <a:srgbClr val="C00000"/>
                </a:solidFill>
                <a:effectLst/>
                <a:latin typeface="Calibri Light" panose="020F0302020204030204" pitchFamily="34" charset="0"/>
                <a:cs typeface="Calibri Light" panose="020F0302020204030204" pitchFamily="34" charset="0"/>
              </a:rPr>
              <a:t>’ :</a:t>
            </a:r>
          </a:p>
          <a:p>
            <a:r>
              <a:rPr lang="en-US" dirty="0">
                <a:solidFill>
                  <a:schemeClr val="bg1"/>
                </a:solidFill>
                <a:latin typeface="Calibri Light" panose="020F0302020204030204" pitchFamily="34" charset="0"/>
                <a:cs typeface="Calibri Light" panose="020F0302020204030204" pitchFamily="34" charset="0"/>
              </a:rPr>
              <a:t>R</a:t>
            </a:r>
            <a:r>
              <a:rPr lang="en-US" sz="1800" strike="noStrike" dirty="0">
                <a:solidFill>
                  <a:schemeClr val="bg1"/>
                </a:solidFill>
                <a:effectLst/>
                <a:latin typeface="Calibri Light" panose="020F0302020204030204" pitchFamily="34" charset="0"/>
                <a:cs typeface="Calibri Light" panose="020F0302020204030204" pitchFamily="34" charset="0"/>
              </a:rPr>
              <a:t>ating by partner the night of the event, </a:t>
            </a:r>
            <a:r>
              <a:rPr lang="en-IN" strike="noStrike" dirty="0">
                <a:solidFill>
                  <a:schemeClr val="bg1"/>
                </a:solidFill>
                <a:effectLst/>
                <a:latin typeface="Calibri Light" panose="020F0302020204030204" pitchFamily="34" charset="0"/>
                <a:cs typeface="Calibri Light" panose="020F0302020204030204" pitchFamily="34" charset="0"/>
              </a:rPr>
              <a:t>for </a:t>
            </a:r>
            <a:r>
              <a:rPr lang="en-US" strike="noStrike" dirty="0">
                <a:solidFill>
                  <a:schemeClr val="bg1"/>
                </a:solidFill>
                <a:effectLst/>
                <a:latin typeface="Calibri Light" panose="020F0302020204030204" pitchFamily="34" charset="0"/>
                <a:cs typeface="Calibri Light" panose="020F0302020204030204" pitchFamily="34" charset="0"/>
              </a:rPr>
              <a:t>attraction, intelligence, fun, ambition, shared interest</a:t>
            </a:r>
            <a:endParaRPr lang="en-US" sz="1800" dirty="0">
              <a:solidFill>
                <a:schemeClr val="bg1"/>
              </a:solidFill>
              <a:effectLst/>
              <a:latin typeface="Calibri Light" panose="020F0302020204030204" pitchFamily="34" charset="0"/>
              <a:cs typeface="Calibri Light" panose="020F0302020204030204" pitchFamily="34" charset="0"/>
            </a:endParaRPr>
          </a:p>
          <a:p>
            <a:r>
              <a:rPr lang="en-US" sz="1800" b="1" dirty="0">
                <a:solidFill>
                  <a:srgbClr val="C00000"/>
                </a:solidFill>
                <a:effectLst/>
                <a:latin typeface="Calibri Light" panose="020F0302020204030204" pitchFamily="34" charset="0"/>
                <a:cs typeface="Calibri Light" panose="020F0302020204030204" pitchFamily="34" charset="0"/>
              </a:rPr>
              <a:t>'</a:t>
            </a:r>
            <a:r>
              <a:rPr lang="en-US" sz="1800" b="1" dirty="0" err="1">
                <a:solidFill>
                  <a:srgbClr val="C00000"/>
                </a:solidFill>
                <a:effectLst/>
                <a:latin typeface="Calibri Light" panose="020F0302020204030204" pitchFamily="34" charset="0"/>
                <a:cs typeface="Calibri Light" panose="020F0302020204030204" pitchFamily="34" charset="0"/>
              </a:rPr>
              <a:t>like_o</a:t>
            </a:r>
            <a:r>
              <a:rPr lang="en-US" sz="1800" b="1" dirty="0">
                <a:solidFill>
                  <a:srgbClr val="C00000"/>
                </a:solidFill>
                <a:effectLst/>
                <a:latin typeface="Calibri Light" panose="020F0302020204030204" pitchFamily="34" charset="0"/>
                <a:cs typeface="Calibri Light" panose="020F0302020204030204" pitchFamily="34" charset="0"/>
              </a:rPr>
              <a:t>’ : </a:t>
            </a:r>
            <a:r>
              <a:rPr lang="en-US" sz="1800" dirty="0">
                <a:solidFill>
                  <a:schemeClr val="bg1"/>
                </a:solidFill>
                <a:effectLst/>
                <a:latin typeface="Calibri Light" panose="020F0302020204030204" pitchFamily="34" charset="0"/>
                <a:cs typeface="Calibri Light" panose="020F0302020204030204" pitchFamily="34" charset="0"/>
              </a:rPr>
              <a:t>partners rating of like </a:t>
            </a:r>
          </a:p>
          <a:p>
            <a:r>
              <a:rPr lang="en-US" sz="1800" b="1" dirty="0">
                <a:solidFill>
                  <a:srgbClr val="C00000"/>
                </a:solidFill>
                <a:effectLst/>
                <a:latin typeface="Calibri Light" panose="020F0302020204030204" pitchFamily="34" charset="0"/>
                <a:cs typeface="Calibri Light" panose="020F0302020204030204" pitchFamily="34" charset="0"/>
              </a:rPr>
              <a:t>'dec’ : </a:t>
            </a:r>
            <a:r>
              <a:rPr lang="en-US" sz="1800" dirty="0">
                <a:solidFill>
                  <a:schemeClr val="bg1"/>
                </a:solidFill>
                <a:effectLst/>
                <a:latin typeface="Calibri Light" panose="020F0302020204030204" pitchFamily="34" charset="0"/>
                <a:cs typeface="Calibri Light" panose="020F0302020204030204" pitchFamily="34" charset="0"/>
              </a:rPr>
              <a:t>decision of participant</a:t>
            </a:r>
          </a:p>
          <a:p>
            <a:r>
              <a:rPr lang="en-US" sz="1800" b="1" dirty="0">
                <a:solidFill>
                  <a:srgbClr val="C00000"/>
                </a:solidFill>
                <a:effectLst/>
                <a:latin typeface="Calibri Light" panose="020F0302020204030204" pitchFamily="34" charset="0"/>
                <a:cs typeface="Calibri Light" panose="020F0302020204030204" pitchFamily="34" charset="0"/>
              </a:rPr>
              <a:t>'</a:t>
            </a:r>
            <a:r>
              <a:rPr lang="en-US" sz="1800" b="1" dirty="0" err="1">
                <a:solidFill>
                  <a:srgbClr val="C00000"/>
                </a:solidFill>
                <a:effectLst/>
                <a:latin typeface="Calibri Light" panose="020F0302020204030204" pitchFamily="34" charset="0"/>
                <a:cs typeface="Calibri Light" panose="020F0302020204030204" pitchFamily="34" charset="0"/>
              </a:rPr>
              <a:t>attr</a:t>
            </a:r>
            <a:r>
              <a:rPr lang="en-US" sz="1800" b="1" dirty="0">
                <a:solidFill>
                  <a:srgbClr val="C00000"/>
                </a:solidFill>
                <a:effectLst/>
                <a:latin typeface="Calibri Light" panose="020F0302020204030204" pitchFamily="34" charset="0"/>
                <a:cs typeface="Calibri Light" panose="020F0302020204030204" pitchFamily="34" charset="0"/>
              </a:rPr>
              <a:t>’ : </a:t>
            </a:r>
            <a:r>
              <a:rPr lang="en-US" sz="1800" dirty="0">
                <a:solidFill>
                  <a:schemeClr val="bg1"/>
                </a:solidFill>
                <a:effectLst/>
                <a:latin typeface="Calibri Light" panose="020F0302020204030204" pitchFamily="34" charset="0"/>
                <a:cs typeface="Calibri Light" panose="020F0302020204030204" pitchFamily="34" charset="0"/>
              </a:rPr>
              <a:t>attractiveness of partner</a:t>
            </a:r>
          </a:p>
          <a:p>
            <a:r>
              <a:rPr lang="en-US" sz="1800" b="1" dirty="0">
                <a:solidFill>
                  <a:srgbClr val="C00000"/>
                </a:solidFill>
                <a:effectLst/>
                <a:latin typeface="Calibri Light" panose="020F0302020204030204" pitchFamily="34" charset="0"/>
                <a:cs typeface="Calibri Light" panose="020F0302020204030204" pitchFamily="34" charset="0"/>
              </a:rPr>
              <a:t>'intel', 'fun', '</a:t>
            </a:r>
            <a:r>
              <a:rPr lang="en-US" sz="1800" b="1" dirty="0" err="1">
                <a:solidFill>
                  <a:srgbClr val="C00000"/>
                </a:solidFill>
                <a:effectLst/>
                <a:latin typeface="Calibri Light" panose="020F0302020204030204" pitchFamily="34" charset="0"/>
                <a:cs typeface="Calibri Light" panose="020F0302020204030204" pitchFamily="34" charset="0"/>
              </a:rPr>
              <a:t>amb</a:t>
            </a:r>
            <a:r>
              <a:rPr lang="en-US" sz="1800" b="1" dirty="0">
                <a:solidFill>
                  <a:srgbClr val="C00000"/>
                </a:solidFill>
                <a:effectLst/>
                <a:latin typeface="Calibri Light" panose="020F0302020204030204" pitchFamily="34" charset="0"/>
                <a:cs typeface="Calibri Light" panose="020F0302020204030204" pitchFamily="34" charset="0"/>
              </a:rPr>
              <a:t>', 'shar', 'like’ : </a:t>
            </a:r>
            <a:r>
              <a:rPr lang="en-US" dirty="0">
                <a:solidFill>
                  <a:schemeClr val="bg1"/>
                </a:solidFill>
                <a:latin typeface="Calibri Light" panose="020F0302020204030204" pitchFamily="34" charset="0"/>
                <a:cs typeface="Calibri Light" panose="020F0302020204030204" pitchFamily="34" charset="0"/>
              </a:rPr>
              <a:t>Participants rating on </a:t>
            </a:r>
            <a:r>
              <a:rPr lang="en-US" strike="noStrike" dirty="0">
                <a:solidFill>
                  <a:schemeClr val="bg1"/>
                </a:solidFill>
                <a:effectLst/>
                <a:latin typeface="Calibri Light" panose="020F0302020204030204" pitchFamily="34" charset="0"/>
                <a:cs typeface="Calibri Light" panose="020F0302020204030204" pitchFamily="34" charset="0"/>
              </a:rPr>
              <a:t>intelligence, fun, ambition, shared interest and like</a:t>
            </a:r>
            <a:endParaRPr lang="en-US" dirty="0">
              <a:solidFill>
                <a:schemeClr val="bg1"/>
              </a:solidFill>
              <a:latin typeface="Calibri Light" panose="020F0302020204030204" pitchFamily="34" charset="0"/>
              <a:cs typeface="Calibri Light" panose="020F0302020204030204" pitchFamily="34" charset="0"/>
            </a:endParaRPr>
          </a:p>
          <a:p>
            <a:r>
              <a:rPr lang="en-US" sz="1800" b="1" dirty="0">
                <a:solidFill>
                  <a:srgbClr val="C00000"/>
                </a:solidFill>
                <a:effectLst/>
                <a:latin typeface="Calibri Light" panose="020F0302020204030204" pitchFamily="34" charset="0"/>
                <a:cs typeface="Calibri Light" panose="020F0302020204030204" pitchFamily="34" charset="0"/>
              </a:rPr>
              <a:t>'prob’ : </a:t>
            </a:r>
            <a:r>
              <a:rPr lang="en-US" sz="1800" dirty="0">
                <a:solidFill>
                  <a:schemeClr val="bg1"/>
                </a:solidFill>
                <a:effectLst/>
                <a:latin typeface="Calibri Light" panose="020F0302020204030204" pitchFamily="34" charset="0"/>
                <a:cs typeface="Calibri Light" panose="020F0302020204030204" pitchFamily="34" charset="0"/>
              </a:rPr>
              <a:t>How </a:t>
            </a:r>
            <a:r>
              <a:rPr lang="en-IN" strike="noStrike" dirty="0">
                <a:solidFill>
                  <a:schemeClr val="bg1"/>
                </a:solidFill>
                <a:effectLst/>
                <a:latin typeface="Calibri Light" panose="020F0302020204030204" pitchFamily="34" charset="0"/>
                <a:cs typeface="Calibri Light" panose="020F0302020204030204" pitchFamily="34" charset="0"/>
              </a:rPr>
              <a:t>probable do you think it is that this person will say 'yes' for you</a:t>
            </a:r>
            <a:endParaRPr lang="en-US" sz="1800" dirty="0">
              <a:solidFill>
                <a:schemeClr val="bg1"/>
              </a:solidFill>
              <a:effectLst/>
              <a:latin typeface="Calibri Light" panose="020F0302020204030204" pitchFamily="34" charset="0"/>
              <a:cs typeface="Calibri Light" panose="020F0302020204030204" pitchFamily="34" charset="0"/>
            </a:endParaRPr>
          </a:p>
        </p:txBody>
      </p:sp>
      <p:pic>
        <p:nvPicPr>
          <p:cNvPr id="9" name="Picture 8">
            <a:extLst>
              <a:ext uri="{FF2B5EF4-FFF2-40B4-BE49-F238E27FC236}">
                <a16:creationId xmlns:a16="http://schemas.microsoft.com/office/drawing/2014/main" id="{3F5CCF49-9E8C-5B5C-AB50-FD527653B5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288" y="650704"/>
            <a:ext cx="5280318" cy="6074187"/>
          </a:xfrm>
          <a:prstGeom prst="rect">
            <a:avLst/>
          </a:prstGeom>
        </p:spPr>
      </p:pic>
    </p:spTree>
    <p:extLst>
      <p:ext uri="{BB962C8B-B14F-4D97-AF65-F5344CB8AC3E}">
        <p14:creationId xmlns:p14="http://schemas.microsoft.com/office/powerpoint/2010/main" val="140939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10000"/>
            <a:lumOff val="9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4675C4-42B5-4A02-22B2-BBCFEFC8096A}"/>
              </a:ext>
            </a:extLst>
          </p:cNvPr>
          <p:cNvSpPr/>
          <p:nvPr/>
        </p:nvSpPr>
        <p:spPr>
          <a:xfrm>
            <a:off x="3368329" y="2228671"/>
            <a:ext cx="5455341" cy="2400657"/>
          </a:xfrm>
          <a:prstGeom prst="rect">
            <a:avLst/>
          </a:prstGeom>
          <a:noFill/>
        </p:spPr>
        <p:txBody>
          <a:bodyPr wrap="none" lIns="91440" tIns="45720" rIns="91440" bIns="45720">
            <a:spAutoFit/>
          </a:bodyPr>
          <a:lstStyle/>
          <a:p>
            <a:pPr algn="ctr"/>
            <a:r>
              <a:rPr lang="en-GB" sz="15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Q &amp; A</a:t>
            </a:r>
            <a:endParaRPr lang="en-GB" sz="15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2140176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CEBFF"/>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E09CFEA1-3D12-FFA9-B556-8DD9793045B0}"/>
              </a:ext>
            </a:extLst>
          </p:cNvPr>
          <p:cNvPicPr>
            <a:picLocks noChangeAspect="1"/>
          </p:cNvPicPr>
          <p:nvPr/>
        </p:nvPicPr>
        <p:blipFill>
          <a:blip r:embed="rId2"/>
          <a:stretch>
            <a:fillRect/>
          </a:stretch>
        </p:blipFill>
        <p:spPr>
          <a:xfrm>
            <a:off x="1417607" y="2266917"/>
            <a:ext cx="1966823" cy="2631346"/>
          </a:xfrm>
          <a:prstGeom prst="rect">
            <a:avLst/>
          </a:prstGeom>
        </p:spPr>
      </p:pic>
      <p:pic>
        <p:nvPicPr>
          <p:cNvPr id="7" name="Picture 7">
            <a:extLst>
              <a:ext uri="{FF2B5EF4-FFF2-40B4-BE49-F238E27FC236}">
                <a16:creationId xmlns:a16="http://schemas.microsoft.com/office/drawing/2014/main" id="{B1687A22-BAB1-48FE-D04A-DBB12BCFDF19}"/>
              </a:ext>
            </a:extLst>
          </p:cNvPr>
          <p:cNvPicPr>
            <a:picLocks noChangeAspect="1"/>
          </p:cNvPicPr>
          <p:nvPr/>
        </p:nvPicPr>
        <p:blipFill>
          <a:blip r:embed="rId3"/>
          <a:stretch>
            <a:fillRect/>
          </a:stretch>
        </p:blipFill>
        <p:spPr>
          <a:xfrm>
            <a:off x="3430437" y="2267986"/>
            <a:ext cx="1988389" cy="2643587"/>
          </a:xfrm>
          <a:prstGeom prst="rect">
            <a:avLst/>
          </a:prstGeom>
        </p:spPr>
      </p:pic>
      <p:pic>
        <p:nvPicPr>
          <p:cNvPr id="8" name="Picture 8">
            <a:extLst>
              <a:ext uri="{FF2B5EF4-FFF2-40B4-BE49-F238E27FC236}">
                <a16:creationId xmlns:a16="http://schemas.microsoft.com/office/drawing/2014/main" id="{E47CA698-166E-7AFB-F8B2-6D14100EA219}"/>
              </a:ext>
            </a:extLst>
          </p:cNvPr>
          <p:cNvPicPr>
            <a:picLocks noChangeAspect="1"/>
          </p:cNvPicPr>
          <p:nvPr/>
        </p:nvPicPr>
        <p:blipFill>
          <a:blip r:embed="rId4"/>
          <a:stretch>
            <a:fillRect/>
          </a:stretch>
        </p:blipFill>
        <p:spPr>
          <a:xfrm>
            <a:off x="5486400" y="2264312"/>
            <a:ext cx="1916504" cy="2655947"/>
          </a:xfrm>
          <a:prstGeom prst="rect">
            <a:avLst/>
          </a:prstGeom>
        </p:spPr>
      </p:pic>
      <p:pic>
        <p:nvPicPr>
          <p:cNvPr id="9" name="Picture 9" descr="A picture containing person, person&#10;&#10;Description automatically generated">
            <a:extLst>
              <a:ext uri="{FF2B5EF4-FFF2-40B4-BE49-F238E27FC236}">
                <a16:creationId xmlns:a16="http://schemas.microsoft.com/office/drawing/2014/main" id="{CB662401-6591-7140-F82A-B8FA22E5752E}"/>
              </a:ext>
            </a:extLst>
          </p:cNvPr>
          <p:cNvPicPr>
            <a:picLocks noChangeAspect="1"/>
          </p:cNvPicPr>
          <p:nvPr/>
        </p:nvPicPr>
        <p:blipFill>
          <a:blip r:embed="rId5"/>
          <a:stretch>
            <a:fillRect/>
          </a:stretch>
        </p:blipFill>
        <p:spPr>
          <a:xfrm>
            <a:off x="7456099" y="2262505"/>
            <a:ext cx="1938069" cy="2647362"/>
          </a:xfrm>
          <a:prstGeom prst="rect">
            <a:avLst/>
          </a:prstGeom>
        </p:spPr>
      </p:pic>
      <p:pic>
        <p:nvPicPr>
          <p:cNvPr id="10" name="Picture 10">
            <a:extLst>
              <a:ext uri="{FF2B5EF4-FFF2-40B4-BE49-F238E27FC236}">
                <a16:creationId xmlns:a16="http://schemas.microsoft.com/office/drawing/2014/main" id="{EED4D0EE-15C6-A988-5738-13ABE30CE280}"/>
              </a:ext>
            </a:extLst>
          </p:cNvPr>
          <p:cNvPicPr>
            <a:picLocks noChangeAspect="1"/>
          </p:cNvPicPr>
          <p:nvPr/>
        </p:nvPicPr>
        <p:blipFill>
          <a:blip r:embed="rId6"/>
          <a:stretch>
            <a:fillRect/>
          </a:stretch>
        </p:blipFill>
        <p:spPr>
          <a:xfrm>
            <a:off x="9447362" y="2269742"/>
            <a:ext cx="1866182" cy="2640073"/>
          </a:xfrm>
          <a:prstGeom prst="rect">
            <a:avLst/>
          </a:prstGeom>
        </p:spPr>
      </p:pic>
      <p:sp>
        <p:nvSpPr>
          <p:cNvPr id="11" name="TextBox 10">
            <a:extLst>
              <a:ext uri="{FF2B5EF4-FFF2-40B4-BE49-F238E27FC236}">
                <a16:creationId xmlns:a16="http://schemas.microsoft.com/office/drawing/2014/main" id="{DB3478DB-2544-B654-D6CD-992C2701E7B2}"/>
              </a:ext>
            </a:extLst>
          </p:cNvPr>
          <p:cNvSpPr txBox="1"/>
          <p:nvPr/>
        </p:nvSpPr>
        <p:spPr>
          <a:xfrm>
            <a:off x="5279943" y="988601"/>
            <a:ext cx="2329418" cy="523220"/>
          </a:xfrm>
          <a:prstGeom prst="rect">
            <a:avLst/>
          </a:prstGeom>
          <a:solidFill>
            <a:schemeClr val="accent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t>THE TEAM</a:t>
            </a:r>
          </a:p>
        </p:txBody>
      </p:sp>
      <p:sp>
        <p:nvSpPr>
          <p:cNvPr id="12" name="Rectangle 11">
            <a:extLst>
              <a:ext uri="{FF2B5EF4-FFF2-40B4-BE49-F238E27FC236}">
                <a16:creationId xmlns:a16="http://schemas.microsoft.com/office/drawing/2014/main" id="{E16EC21D-565D-24A2-D207-4C1139E29BA4}"/>
              </a:ext>
            </a:extLst>
          </p:cNvPr>
          <p:cNvSpPr/>
          <p:nvPr/>
        </p:nvSpPr>
        <p:spPr>
          <a:xfrm>
            <a:off x="1755913" y="4257260"/>
            <a:ext cx="1391478" cy="34786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5" name="TextBox 14">
            <a:extLst>
              <a:ext uri="{FF2B5EF4-FFF2-40B4-BE49-F238E27FC236}">
                <a16:creationId xmlns:a16="http://schemas.microsoft.com/office/drawing/2014/main" id="{27B34645-D440-3808-0C2F-54006459FEA4}"/>
              </a:ext>
            </a:extLst>
          </p:cNvPr>
          <p:cNvSpPr txBox="1"/>
          <p:nvPr/>
        </p:nvSpPr>
        <p:spPr>
          <a:xfrm>
            <a:off x="1671276" y="4219815"/>
            <a:ext cx="156241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2376CF"/>
                </a:solidFill>
              </a:rPr>
              <a:t>Dandan Zhou</a:t>
            </a:r>
          </a:p>
        </p:txBody>
      </p:sp>
    </p:spTree>
    <p:extLst>
      <p:ext uri="{BB962C8B-B14F-4D97-AF65-F5344CB8AC3E}">
        <p14:creationId xmlns:p14="http://schemas.microsoft.com/office/powerpoint/2010/main" val="3104099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10000"/>
            <a:lumOff val="9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5515AA-E7A7-95D1-BCFF-7AD5577A5454}"/>
              </a:ext>
            </a:extLst>
          </p:cNvPr>
          <p:cNvSpPr txBox="1"/>
          <p:nvPr/>
        </p:nvSpPr>
        <p:spPr>
          <a:xfrm>
            <a:off x="1251388" y="279015"/>
            <a:ext cx="9911575" cy="5324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latin typeface="Times New Roman" panose="02020603050405020304" pitchFamily="18" charset="0"/>
                <a:cs typeface="Times New Roman" panose="02020603050405020304" pitchFamily="18" charset="0"/>
              </a:rPr>
              <a:t>Business Idea :</a:t>
            </a:r>
            <a:r>
              <a:rPr lang="en-US" sz="2000" dirty="0">
                <a:solidFill>
                  <a:schemeClr val="bg1"/>
                </a:solidFill>
                <a:latin typeface="Times New Roman" panose="02020603050405020304" pitchFamily="18" charset="0"/>
                <a:cs typeface="Times New Roman" panose="02020603050405020304" pitchFamily="18" charset="0"/>
              </a:rPr>
              <a:t>	Speed Dating Match Prediction. </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Importance : </a:t>
            </a:r>
            <a:r>
              <a:rPr lang="en-US" sz="2000" dirty="0">
                <a:solidFill>
                  <a:schemeClr val="bg1"/>
                </a:solidFill>
                <a:latin typeface="Times New Roman" panose="02020603050405020304" pitchFamily="18" charset="0"/>
                <a:cs typeface="Times New Roman" panose="02020603050405020304" pitchFamily="18" charset="0"/>
              </a:rPr>
              <a:t>	</a:t>
            </a:r>
            <a:r>
              <a:rPr lang="en-IN" sz="2000" dirty="0">
                <a:solidFill>
                  <a:schemeClr val="bg1"/>
                </a:solidFill>
                <a:effectLst/>
                <a:latin typeface="TimesNewRomanPSMT"/>
              </a:rPr>
              <a:t>We find this as an interesting topic since there are already serval dating apps 		that show potential matches based on individual needs, likes and dislikes. It 		will also give us insight into human behaviour and understand what factors 		are important to people when it comes to choosing potential mates. </a:t>
            </a:r>
            <a:endParaRPr lang="en-IN" sz="2000" dirty="0">
              <a:solidFill>
                <a:schemeClr val="bg1"/>
              </a:solidFill>
            </a:endParaRPr>
          </a:p>
          <a:p>
            <a:endParaRPr lang="en-US" sz="2000" dirty="0">
              <a:solidFill>
                <a:schemeClr val="bg1"/>
              </a:solidFill>
              <a:latin typeface="Times New Roman" panose="02020603050405020304" pitchFamily="18" charset="0"/>
              <a:ea typeface="+mn-lt"/>
              <a:cs typeface="Times New Roman" panose="02020603050405020304" pitchFamily="18" charset="0"/>
            </a:endParaRPr>
          </a:p>
          <a:p>
            <a:pPr algn="l"/>
            <a:r>
              <a:rPr lang="en-US" sz="2000" b="1" dirty="0">
                <a:solidFill>
                  <a:schemeClr val="bg1"/>
                </a:solidFill>
                <a:latin typeface="Times New Roman" panose="02020603050405020304" pitchFamily="18" charset="0"/>
                <a:cs typeface="Times New Roman" panose="02020603050405020304" pitchFamily="18" charset="0"/>
              </a:rPr>
              <a:t>Data Resources: </a:t>
            </a:r>
            <a:r>
              <a:rPr lang="en-IN" sz="2000" b="0" i="0" u="none" strike="noStrike" dirty="0">
                <a:solidFill>
                  <a:schemeClr val="bg1"/>
                </a:solidFill>
                <a:effectLst/>
                <a:latin typeface="Times New Roman" panose="02020603050405020304" pitchFamily="18" charset="0"/>
                <a:cs typeface="Times New Roman" panose="02020603050405020304" pitchFamily="18" charset="0"/>
              </a:rPr>
              <a:t>For this project we are using a dataset that was compiled by Columbia 			Business School professors Ray </a:t>
            </a:r>
            <a:r>
              <a:rPr lang="en-IN" sz="2000" b="0" i="0" u="none" strike="noStrike" dirty="0" err="1">
                <a:solidFill>
                  <a:schemeClr val="bg1"/>
                </a:solidFill>
                <a:effectLst/>
                <a:latin typeface="Times New Roman" panose="02020603050405020304" pitchFamily="18" charset="0"/>
                <a:cs typeface="Times New Roman" panose="02020603050405020304" pitchFamily="18" charset="0"/>
              </a:rPr>
              <a:t>Fisman</a:t>
            </a:r>
            <a:r>
              <a:rPr lang="en-IN" sz="2000" b="0" i="0" u="none" strike="noStrike" dirty="0">
                <a:solidFill>
                  <a:schemeClr val="bg1"/>
                </a:solidFill>
                <a:effectLst/>
                <a:latin typeface="Times New Roman" panose="02020603050405020304" pitchFamily="18" charset="0"/>
                <a:cs typeface="Times New Roman" panose="02020603050405020304" pitchFamily="18" charset="0"/>
              </a:rPr>
              <a:t> and Sheena Iyengar for their 			paper Gender Differences in Mate Selection: Evidence From a Speed Dating 		Experiment. </a:t>
            </a:r>
          </a:p>
          <a:p>
            <a:r>
              <a:rPr lang="en-US" sz="2000" dirty="0">
                <a:solidFill>
                  <a:schemeClr val="bg1"/>
                </a:solidFill>
                <a:latin typeface="Times" pitchFamily="2" charset="0"/>
                <a:cs typeface="Times New Roman" panose="02020603050405020304" pitchFamily="18" charset="0"/>
              </a:rPr>
              <a:t> </a:t>
            </a:r>
          </a:p>
          <a:p>
            <a:r>
              <a:rPr lang="en-IN" sz="2000" b="0" u="none" strike="noStrike" dirty="0">
                <a:solidFill>
                  <a:schemeClr val="bg1"/>
                </a:solidFill>
                <a:effectLst/>
                <a:latin typeface="Times" pitchFamily="2" charset="0"/>
              </a:rPr>
              <a:t>As part of their study the subjects were asked to fill a survey when they signed up for the Speed Dating Event and fill a scorecard on various attributes on each of their potential matches. At the end of the night subjects were matched with potential partners if both persons said yes. This experiment was conducted on various days with different groups of people</a:t>
            </a:r>
            <a:r>
              <a:rPr lang="en-IN" sz="2000" dirty="0">
                <a:solidFill>
                  <a:schemeClr val="bg1"/>
                </a:solidFill>
                <a:latin typeface="Times" pitchFamily="2" charset="0"/>
              </a:rPr>
              <a:t> and collated into one dataset.</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108A589-C294-3617-A3B7-2CEB5A5686CB}"/>
              </a:ext>
            </a:extLst>
          </p:cNvPr>
          <p:cNvSpPr txBox="1"/>
          <p:nvPr/>
        </p:nvSpPr>
        <p:spPr>
          <a:xfrm>
            <a:off x="1365666" y="5755506"/>
            <a:ext cx="10173191" cy="523220"/>
          </a:xfrm>
          <a:prstGeom prst="rect">
            <a:avLst/>
          </a:prstGeom>
          <a:solidFill>
            <a:schemeClr val="accent3"/>
          </a:solidFill>
        </p:spPr>
        <p:txBody>
          <a:bodyPr wrap="square">
            <a:spAutoFit/>
          </a:bodyPr>
          <a:lstStyle/>
          <a:p>
            <a:r>
              <a:rPr lang="en-IN" sz="2800" b="0" i="0" u="none" strike="noStrike" dirty="0">
                <a:effectLst/>
                <a:latin typeface="Neue Haas Grotesk Text Pro" panose="020B0504020202020204" pitchFamily="34" charset="77"/>
              </a:rPr>
              <a:t>Our goal is to predict the result of matching as "Yes" or "No" </a:t>
            </a:r>
            <a:endParaRPr lang="en-US" sz="2800" dirty="0"/>
          </a:p>
        </p:txBody>
      </p:sp>
    </p:spTree>
    <p:extLst>
      <p:ext uri="{BB962C8B-B14F-4D97-AF65-F5344CB8AC3E}">
        <p14:creationId xmlns:p14="http://schemas.microsoft.com/office/powerpoint/2010/main" val="261397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lumOff val="90000"/>
          </a:schemeClr>
        </a:soli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6B86A5A-F013-1215-2B90-CC53BFBE38F2}"/>
              </a:ext>
            </a:extLst>
          </p:cNvPr>
          <p:cNvGraphicFramePr/>
          <p:nvPr>
            <p:extLst>
              <p:ext uri="{D42A27DB-BD31-4B8C-83A1-F6EECF244321}">
                <p14:modId xmlns:p14="http://schemas.microsoft.com/office/powerpoint/2010/main" val="2461998914"/>
              </p:ext>
            </p:extLst>
          </p:nvPr>
        </p:nvGraphicFramePr>
        <p:xfrm>
          <a:off x="1090871" y="0"/>
          <a:ext cx="4157396" cy="364029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C6A3A0CA-F805-03EB-1BC5-5FC27AA9076B}"/>
              </a:ext>
            </a:extLst>
          </p:cNvPr>
          <p:cNvGraphicFramePr/>
          <p:nvPr>
            <p:extLst>
              <p:ext uri="{D42A27DB-BD31-4B8C-83A1-F6EECF244321}">
                <p14:modId xmlns:p14="http://schemas.microsoft.com/office/powerpoint/2010/main" val="1190793092"/>
              </p:ext>
            </p:extLst>
          </p:nvPr>
        </p:nvGraphicFramePr>
        <p:xfrm>
          <a:off x="1090871" y="3610558"/>
          <a:ext cx="4157396" cy="316322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DFEE2BFD-8643-4849-A6D4-66FFFCCCADE0}"/>
              </a:ext>
            </a:extLst>
          </p:cNvPr>
          <p:cNvGraphicFramePr/>
          <p:nvPr>
            <p:extLst>
              <p:ext uri="{D42A27DB-BD31-4B8C-83A1-F6EECF244321}">
                <p14:modId xmlns:p14="http://schemas.microsoft.com/office/powerpoint/2010/main" val="1287664733"/>
              </p:ext>
            </p:extLst>
          </p:nvPr>
        </p:nvGraphicFramePr>
        <p:xfrm>
          <a:off x="5524039" y="2757713"/>
          <a:ext cx="6348647" cy="4016065"/>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AC069971-E263-2EC7-70CF-212A1D73AD36}"/>
              </a:ext>
            </a:extLst>
          </p:cNvPr>
          <p:cNvSpPr txBox="1"/>
          <p:nvPr/>
        </p:nvSpPr>
        <p:spPr>
          <a:xfrm>
            <a:off x="5444210" y="665986"/>
            <a:ext cx="6508304" cy="2308324"/>
          </a:xfrm>
          <a:prstGeom prst="rect">
            <a:avLst/>
          </a:prstGeom>
          <a:noFill/>
        </p:spPr>
        <p:txBody>
          <a:bodyPr wrap="square">
            <a:spAutoFit/>
          </a:bodyPr>
          <a:lstStyle/>
          <a:p>
            <a:pPr algn="l" rtl="0" fontAlgn="base">
              <a:buFont typeface="Arial" panose="020B0604020202020204" pitchFamily="34" charset="0"/>
              <a:buChar char="•"/>
            </a:pPr>
            <a:r>
              <a:rPr lang="en-US" b="0" i="0" u="none" strike="noStrike" dirty="0">
                <a:solidFill>
                  <a:srgbClr val="292C2D"/>
                </a:solidFill>
                <a:effectLst/>
                <a:latin typeface="Neue Haas Grotesk Text Pro" panose="020B0504020202020204" pitchFamily="34" charset="77"/>
              </a:rPr>
              <a:t> 84 attributes and 1 target(match) column</a:t>
            </a:r>
            <a:r>
              <a:rPr lang="en-US" b="0" i="0" u="none" strike="noStrike" dirty="0">
                <a:solidFill>
                  <a:srgbClr val="FFFFFF"/>
                </a:solidFill>
                <a:effectLst/>
                <a:latin typeface="Neue Haas Grotesk Text Pro" panose="020B0504020202020204" pitchFamily="34" charset="77"/>
              </a:rPr>
              <a:t>​</a:t>
            </a:r>
            <a:endParaRPr lang="en-US" b="0" i="0" u="none" strike="noStrike" dirty="0">
              <a:solidFill>
                <a:srgbClr val="FFFFFF"/>
              </a:solidFill>
              <a:effectLst/>
              <a:latin typeface="Arial" panose="020B0604020202020204" pitchFamily="34" charset="0"/>
            </a:endParaRPr>
          </a:p>
          <a:p>
            <a:pPr algn="l" rtl="0" fontAlgn="base"/>
            <a:endParaRPr lang="en-US" b="0" i="0" u="none" strike="noStrike"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292C2D"/>
                </a:solidFill>
                <a:effectLst/>
                <a:latin typeface="Neue Haas Grotesk Text Pro" panose="020B0504020202020204" pitchFamily="34" charset="77"/>
              </a:rPr>
              <a:t> 76 columns with null values and 7 object type columns. </a:t>
            </a:r>
            <a:r>
              <a:rPr lang="en-US" b="0" i="0" u="none" strike="noStrike" dirty="0">
                <a:solidFill>
                  <a:srgbClr val="FFFFFF"/>
                </a:solidFill>
                <a:effectLst/>
                <a:latin typeface="Neue Haas Grotesk Text Pro" panose="020B0504020202020204" pitchFamily="34" charset="77"/>
              </a:rPr>
              <a:t>​</a:t>
            </a:r>
            <a:endParaRPr lang="en-US" b="0" i="0" u="none" strike="noStrike" dirty="0">
              <a:solidFill>
                <a:srgbClr val="FFFFFF"/>
              </a:solidFill>
              <a:effectLst/>
              <a:latin typeface="Arial" panose="020B0604020202020204" pitchFamily="34" charset="0"/>
            </a:endParaRPr>
          </a:p>
          <a:p>
            <a:pPr algn="l" rtl="0" fontAlgn="base">
              <a:buFont typeface="Arial" panose="020B0604020202020204" pitchFamily="34" charset="0"/>
              <a:buChar char="•"/>
            </a:pPr>
            <a:endParaRPr lang="en-US" b="0" i="0" u="none" strike="noStrike"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292C2D"/>
                </a:solidFill>
                <a:effectLst/>
                <a:latin typeface="Neue Haas Grotesk Text Pro" panose="020B0504020202020204" pitchFamily="34" charset="77"/>
              </a:rPr>
              <a:t> We will eventually drop columns with more than 20%     missing values and fill the remaining null values with the mean of the column and create dummy variables using one hot encoding in Data Processing Part I.</a:t>
            </a:r>
            <a:r>
              <a:rPr lang="en-US" b="0" i="0" u="none" strike="noStrike" dirty="0">
                <a:solidFill>
                  <a:srgbClr val="FFFFFF"/>
                </a:solidFill>
                <a:effectLst/>
                <a:latin typeface="Neue Haas Grotesk Text Pro" panose="020B0504020202020204" pitchFamily="34" charset="77"/>
              </a:rPr>
              <a:t>​</a:t>
            </a:r>
            <a:endParaRPr lang="en-US" b="0" i="0" u="none" strike="noStrike" dirty="0">
              <a:solidFill>
                <a:srgbClr val="FFFFFF"/>
              </a:solidFill>
              <a:effectLst/>
              <a:latin typeface="Segoe UI" panose="020B0502040204020203" pitchFamily="34" charset="0"/>
            </a:endParaRPr>
          </a:p>
        </p:txBody>
      </p:sp>
      <p:sp>
        <p:nvSpPr>
          <p:cNvPr id="8" name="TextBox 7">
            <a:extLst>
              <a:ext uri="{FF2B5EF4-FFF2-40B4-BE49-F238E27FC236}">
                <a16:creationId xmlns:a16="http://schemas.microsoft.com/office/drawing/2014/main" id="{F79111BF-4DE7-AC7C-65DD-67C5DAA3B6A8}"/>
              </a:ext>
            </a:extLst>
          </p:cNvPr>
          <p:cNvSpPr txBox="1"/>
          <p:nvPr/>
        </p:nvSpPr>
        <p:spPr>
          <a:xfrm>
            <a:off x="5364382" y="0"/>
            <a:ext cx="6508304" cy="646331"/>
          </a:xfrm>
          <a:prstGeom prst="rect">
            <a:avLst/>
          </a:prstGeom>
          <a:solidFill>
            <a:schemeClr val="accent3"/>
          </a:solidFill>
        </p:spPr>
        <p:txBody>
          <a:bodyPr wrap="square" rtlCol="0">
            <a:spAutoFit/>
          </a:bodyPr>
          <a:lstStyle/>
          <a:p>
            <a:r>
              <a:rPr lang="en-US" sz="3600" dirty="0">
                <a:latin typeface="Calibri Light" panose="020F0302020204030204" pitchFamily="34" charset="0"/>
                <a:cs typeface="Calibri Light" panose="020F0302020204030204" pitchFamily="34" charset="0"/>
              </a:rPr>
              <a:t>Some Information About our Data</a:t>
            </a:r>
          </a:p>
        </p:txBody>
      </p:sp>
    </p:spTree>
    <p:extLst>
      <p:ext uri="{BB962C8B-B14F-4D97-AF65-F5344CB8AC3E}">
        <p14:creationId xmlns:p14="http://schemas.microsoft.com/office/powerpoint/2010/main" val="259061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10000"/>
            <a:lumOff val="90000"/>
          </a:schemeClr>
        </a:solidFill>
        <a:effectLst/>
      </p:bgPr>
    </p:bg>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6AC7B8D6-8590-1AF9-CD59-A81349369FAD}"/>
              </a:ext>
            </a:extLst>
          </p:cNvPr>
          <p:cNvGraphicFramePr/>
          <p:nvPr>
            <p:extLst>
              <p:ext uri="{D42A27DB-BD31-4B8C-83A1-F6EECF244321}">
                <p14:modId xmlns:p14="http://schemas.microsoft.com/office/powerpoint/2010/main" val="1357218671"/>
              </p:ext>
            </p:extLst>
          </p:nvPr>
        </p:nvGraphicFramePr>
        <p:xfrm>
          <a:off x="486743" y="1613235"/>
          <a:ext cx="5914057" cy="50619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AB62F9E5-050A-C512-BA01-E0B73E94E78E}"/>
              </a:ext>
            </a:extLst>
          </p:cNvPr>
          <p:cNvGraphicFramePr/>
          <p:nvPr>
            <p:extLst>
              <p:ext uri="{D42A27DB-BD31-4B8C-83A1-F6EECF244321}">
                <p14:modId xmlns:p14="http://schemas.microsoft.com/office/powerpoint/2010/main" val="165408203"/>
              </p:ext>
            </p:extLst>
          </p:nvPr>
        </p:nvGraphicFramePr>
        <p:xfrm>
          <a:off x="6400800" y="1658927"/>
          <a:ext cx="5914057" cy="5061943"/>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3">
            <a:extLst>
              <a:ext uri="{FF2B5EF4-FFF2-40B4-BE49-F238E27FC236}">
                <a16:creationId xmlns:a16="http://schemas.microsoft.com/office/drawing/2014/main" id="{BBCC9D2B-51CA-0511-5A79-F2FAEDE48FEC}"/>
              </a:ext>
            </a:extLst>
          </p:cNvPr>
          <p:cNvSpPr>
            <a:spLocks noGrp="1"/>
          </p:cNvSpPr>
          <p:nvPr>
            <p:ph type="title"/>
          </p:nvPr>
        </p:nvSpPr>
        <p:spPr>
          <a:xfrm>
            <a:off x="3002233" y="0"/>
            <a:ext cx="6797134" cy="615464"/>
          </a:xfrm>
          <a:solidFill>
            <a:schemeClr val="accent3"/>
          </a:solidFill>
        </p:spPr>
        <p:txBody>
          <a:bodyPr>
            <a:normAutofit fontScale="90000"/>
          </a:bodyPr>
          <a:lstStyle/>
          <a:p>
            <a:pPr algn="ctr"/>
            <a:r>
              <a:rPr lang="en-US" sz="3200" b="0" dirty="0">
                <a:latin typeface="Calibri Light" panose="020F0302020204030204" pitchFamily="34" charset="0"/>
                <a:cs typeface="Calibri Light" panose="020F0302020204030204" pitchFamily="34" charset="0"/>
              </a:rPr>
              <a:t>Gender Differences in Views &amp; Perception</a:t>
            </a:r>
            <a:br>
              <a:rPr lang="en-US" sz="3200" b="0" dirty="0">
                <a:solidFill>
                  <a:schemeClr val="bg1"/>
                </a:solidFill>
                <a:latin typeface="Calibri Light" panose="020F0302020204030204" pitchFamily="34" charset="0"/>
                <a:cs typeface="Calibri Light" panose="020F0302020204030204" pitchFamily="34" charset="0"/>
              </a:rPr>
            </a:br>
            <a:br>
              <a:rPr lang="en-US" sz="3200" b="0" dirty="0">
                <a:solidFill>
                  <a:schemeClr val="bg1"/>
                </a:solidFill>
                <a:latin typeface="Calibri Light" panose="020F0302020204030204" pitchFamily="34" charset="0"/>
                <a:cs typeface="Calibri Light" panose="020F0302020204030204" pitchFamily="34" charset="0"/>
              </a:rPr>
            </a:br>
            <a:endParaRPr lang="en-US" sz="3200" b="0" dirty="0">
              <a:solidFill>
                <a:schemeClr val="bg1"/>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D1EA192-7166-E296-A593-E19E78751418}"/>
              </a:ext>
            </a:extLst>
          </p:cNvPr>
          <p:cNvSpPr txBox="1"/>
          <p:nvPr/>
        </p:nvSpPr>
        <p:spPr>
          <a:xfrm>
            <a:off x="1567542" y="980802"/>
            <a:ext cx="10406743" cy="369332"/>
          </a:xfrm>
          <a:prstGeom prst="rect">
            <a:avLst/>
          </a:prstGeom>
          <a:noFill/>
        </p:spPr>
        <p:txBody>
          <a:bodyPr wrap="square" rtlCol="0">
            <a:spAutoFit/>
          </a:bodyPr>
          <a:lstStyle/>
          <a:p>
            <a:r>
              <a:rPr lang="en-US" sz="1800" b="0" dirty="0">
                <a:solidFill>
                  <a:schemeClr val="bg1"/>
                </a:solidFill>
                <a:latin typeface="Calibri Light" panose="020F0302020204030204" pitchFamily="34" charset="0"/>
                <a:cs typeface="Calibri Light" panose="020F0302020204030204" pitchFamily="34" charset="0"/>
              </a:rPr>
              <a:t>The Participants were asked to distribute 100 points across the below attributes in response to each question.</a:t>
            </a:r>
            <a:endParaRPr lang="en-US" dirty="0"/>
          </a:p>
        </p:txBody>
      </p:sp>
    </p:spTree>
    <p:extLst>
      <p:ext uri="{BB962C8B-B14F-4D97-AF65-F5344CB8AC3E}">
        <p14:creationId xmlns:p14="http://schemas.microsoft.com/office/powerpoint/2010/main" val="3223308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10000"/>
            <a:lumOff val="90000"/>
          </a:schemeClr>
        </a:soli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AFCB362-8D99-C848-DE2B-B8201D11405F}"/>
              </a:ext>
            </a:extLst>
          </p:cNvPr>
          <p:cNvGraphicFramePr/>
          <p:nvPr>
            <p:extLst>
              <p:ext uri="{D42A27DB-BD31-4B8C-83A1-F6EECF244321}">
                <p14:modId xmlns:p14="http://schemas.microsoft.com/office/powerpoint/2010/main" val="1370883629"/>
              </p:ext>
            </p:extLst>
          </p:nvPr>
        </p:nvGraphicFramePr>
        <p:xfrm>
          <a:off x="111224" y="166745"/>
          <a:ext cx="5650948" cy="4470231"/>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C76F6B54-DB5E-A713-B491-6ED7FD73F4B8}"/>
              </a:ext>
            </a:extLst>
          </p:cNvPr>
          <p:cNvSpPr txBox="1"/>
          <p:nvPr/>
        </p:nvSpPr>
        <p:spPr>
          <a:xfrm>
            <a:off x="1197350" y="4731993"/>
            <a:ext cx="4187450" cy="2031325"/>
          </a:xfrm>
          <a:prstGeom prst="rect">
            <a:avLst/>
          </a:prstGeom>
          <a:noFill/>
        </p:spPr>
        <p:txBody>
          <a:bodyPr wrap="square" rtlCol="0">
            <a:spAutoFit/>
          </a:bodyPr>
          <a:lstStyle/>
          <a:p>
            <a:pPr algn="just"/>
            <a:r>
              <a:rPr lang="en-US" dirty="0">
                <a:solidFill>
                  <a:schemeClr val="bg1"/>
                </a:solidFill>
                <a:latin typeface="Calibri Light" panose="020F0302020204030204" pitchFamily="34" charset="0"/>
                <a:cs typeface="Calibri Light" panose="020F0302020204030204" pitchFamily="34" charset="0"/>
              </a:rPr>
              <a:t>All this information was collected from the participants as part of the signing up process before the event. </a:t>
            </a:r>
          </a:p>
          <a:p>
            <a:pPr algn="just"/>
            <a:endParaRPr lang="en-US" dirty="0">
              <a:solidFill>
                <a:schemeClr val="bg1"/>
              </a:solidFill>
              <a:latin typeface="Calibri Light" panose="020F0302020204030204" pitchFamily="34" charset="0"/>
              <a:cs typeface="Calibri Light" panose="020F0302020204030204" pitchFamily="34" charset="0"/>
            </a:endParaRPr>
          </a:p>
          <a:p>
            <a:pPr algn="just"/>
            <a:r>
              <a:rPr lang="en-US" dirty="0">
                <a:solidFill>
                  <a:schemeClr val="bg1"/>
                </a:solidFill>
                <a:latin typeface="Calibri Light" panose="020F0302020204030204" pitchFamily="34" charset="0"/>
                <a:cs typeface="Calibri Light" panose="020F0302020204030204" pitchFamily="34" charset="0"/>
              </a:rPr>
              <a:t>The participants chose to match or not with the person they met at the end of their 4-minute speed date. </a:t>
            </a:r>
          </a:p>
        </p:txBody>
      </p:sp>
      <p:sp>
        <p:nvSpPr>
          <p:cNvPr id="10" name="TextBox 9">
            <a:extLst>
              <a:ext uri="{FF2B5EF4-FFF2-40B4-BE49-F238E27FC236}">
                <a16:creationId xmlns:a16="http://schemas.microsoft.com/office/drawing/2014/main" id="{75AFABB3-5F0F-FF14-39AC-4A2EF699FBBB}"/>
              </a:ext>
            </a:extLst>
          </p:cNvPr>
          <p:cNvSpPr txBox="1"/>
          <p:nvPr/>
        </p:nvSpPr>
        <p:spPr>
          <a:xfrm>
            <a:off x="894995" y="4083745"/>
            <a:ext cx="5050971" cy="338554"/>
          </a:xfrm>
          <a:prstGeom prst="rect">
            <a:avLst/>
          </a:prstGeom>
          <a:noFill/>
        </p:spPr>
        <p:txBody>
          <a:bodyPr wrap="square" rtlCol="0">
            <a:spAutoFit/>
          </a:bodyPr>
          <a:lstStyle/>
          <a:p>
            <a:r>
              <a:rPr lang="en-US" sz="1600" i="1" dirty="0">
                <a:solidFill>
                  <a:schemeClr val="bg1">
                    <a:lumMod val="65000"/>
                    <a:lumOff val="35000"/>
                  </a:schemeClr>
                </a:solidFill>
                <a:latin typeface="Calibri" panose="020F0502020204030204" pitchFamily="34" charset="0"/>
                <a:cs typeface="Calibri" panose="020F0502020204030204" pitchFamily="34" charset="0"/>
              </a:rPr>
              <a:t>The participants view of their own attributes.</a:t>
            </a:r>
          </a:p>
        </p:txBody>
      </p:sp>
      <p:graphicFrame>
        <p:nvGraphicFramePr>
          <p:cNvPr id="11" name="Chart 10">
            <a:extLst>
              <a:ext uri="{FF2B5EF4-FFF2-40B4-BE49-F238E27FC236}">
                <a16:creationId xmlns:a16="http://schemas.microsoft.com/office/drawing/2014/main" id="{10D73233-811A-BDF5-4C6F-E690C145A473}"/>
              </a:ext>
            </a:extLst>
          </p:cNvPr>
          <p:cNvGraphicFramePr/>
          <p:nvPr>
            <p:extLst>
              <p:ext uri="{D42A27DB-BD31-4B8C-83A1-F6EECF244321}">
                <p14:modId xmlns:p14="http://schemas.microsoft.com/office/powerpoint/2010/main" val="3392390594"/>
              </p:ext>
            </p:extLst>
          </p:nvPr>
        </p:nvGraphicFramePr>
        <p:xfrm>
          <a:off x="5384800" y="290286"/>
          <a:ext cx="6807200" cy="64730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20895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10000"/>
            <a:lumOff val="9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DB607-8D00-905D-219F-F8D4E154B433}"/>
              </a:ext>
            </a:extLst>
          </p:cNvPr>
          <p:cNvPicPr>
            <a:picLocks noChangeAspect="1"/>
          </p:cNvPicPr>
          <p:nvPr/>
        </p:nvPicPr>
        <p:blipFill>
          <a:blip r:embed="rId2"/>
          <a:stretch>
            <a:fillRect/>
          </a:stretch>
        </p:blipFill>
        <p:spPr>
          <a:xfrm>
            <a:off x="168870" y="1895658"/>
            <a:ext cx="7337256" cy="4848943"/>
          </a:xfrm>
          <a:prstGeom prst="rect">
            <a:avLst/>
          </a:prstGeom>
          <a:ln w="12700">
            <a:solidFill>
              <a:schemeClr val="accent3">
                <a:lumMod val="75000"/>
              </a:schemeClr>
            </a:solidFill>
          </a:ln>
        </p:spPr>
      </p:pic>
      <p:pic>
        <p:nvPicPr>
          <p:cNvPr id="4" name="Picture 3">
            <a:extLst>
              <a:ext uri="{FF2B5EF4-FFF2-40B4-BE49-F238E27FC236}">
                <a16:creationId xmlns:a16="http://schemas.microsoft.com/office/drawing/2014/main" id="{8451DB6E-6893-45E8-C7BE-2BF02EA0547C}"/>
              </a:ext>
            </a:extLst>
          </p:cNvPr>
          <p:cNvPicPr>
            <a:picLocks noChangeAspect="1"/>
          </p:cNvPicPr>
          <p:nvPr/>
        </p:nvPicPr>
        <p:blipFill>
          <a:blip r:embed="rId3"/>
          <a:stretch>
            <a:fillRect/>
          </a:stretch>
        </p:blipFill>
        <p:spPr>
          <a:xfrm>
            <a:off x="7794171" y="3984170"/>
            <a:ext cx="4228957" cy="2708430"/>
          </a:xfrm>
          <a:prstGeom prst="rect">
            <a:avLst/>
          </a:prstGeom>
          <a:ln w="12700">
            <a:solidFill>
              <a:schemeClr val="accent3">
                <a:lumMod val="75000"/>
              </a:schemeClr>
            </a:solidFill>
          </a:ln>
        </p:spPr>
      </p:pic>
      <p:pic>
        <p:nvPicPr>
          <p:cNvPr id="5" name="Picture 4">
            <a:extLst>
              <a:ext uri="{FF2B5EF4-FFF2-40B4-BE49-F238E27FC236}">
                <a16:creationId xmlns:a16="http://schemas.microsoft.com/office/drawing/2014/main" id="{82D3EF27-1D5B-A78D-BD0F-879C742ED9D2}"/>
              </a:ext>
            </a:extLst>
          </p:cNvPr>
          <p:cNvPicPr>
            <a:picLocks noChangeAspect="1"/>
          </p:cNvPicPr>
          <p:nvPr/>
        </p:nvPicPr>
        <p:blipFill>
          <a:blip r:embed="rId4"/>
          <a:stretch>
            <a:fillRect/>
          </a:stretch>
        </p:blipFill>
        <p:spPr>
          <a:xfrm>
            <a:off x="7794170" y="990562"/>
            <a:ext cx="4228957" cy="2708429"/>
          </a:xfrm>
          <a:prstGeom prst="rect">
            <a:avLst/>
          </a:prstGeom>
          <a:ln w="12700">
            <a:solidFill>
              <a:schemeClr val="accent3">
                <a:lumMod val="75000"/>
              </a:schemeClr>
            </a:solidFill>
          </a:ln>
        </p:spPr>
      </p:pic>
      <p:sp>
        <p:nvSpPr>
          <p:cNvPr id="6" name="TextBox 5">
            <a:extLst>
              <a:ext uri="{FF2B5EF4-FFF2-40B4-BE49-F238E27FC236}">
                <a16:creationId xmlns:a16="http://schemas.microsoft.com/office/drawing/2014/main" id="{FFCA6B5F-4CC1-F96A-7459-FCC61F466035}"/>
              </a:ext>
            </a:extLst>
          </p:cNvPr>
          <p:cNvSpPr txBox="1"/>
          <p:nvPr/>
        </p:nvSpPr>
        <p:spPr>
          <a:xfrm>
            <a:off x="551542" y="0"/>
            <a:ext cx="6330469" cy="1754326"/>
          </a:xfrm>
          <a:prstGeom prst="rect">
            <a:avLst/>
          </a:prstGeom>
          <a:noFill/>
        </p:spPr>
        <p:txBody>
          <a:bodyPr wrap="square" rtlCol="0">
            <a:spAutoFit/>
          </a:bodyPr>
          <a:lstStyle/>
          <a:p>
            <a:pPr algn="just"/>
            <a:r>
              <a:rPr lang="en-US" dirty="0">
                <a:solidFill>
                  <a:schemeClr val="bg1"/>
                </a:solidFill>
                <a:latin typeface="Calibri" panose="020F0502020204030204" pitchFamily="34" charset="0"/>
                <a:cs typeface="Calibri" panose="020F0502020204030204" pitchFamily="34" charset="0"/>
              </a:rPr>
              <a:t>Having explored our data we then checked for any outliers that could cause our model to be overfit and/or underperform.  </a:t>
            </a:r>
          </a:p>
          <a:p>
            <a:pPr algn="just"/>
            <a:r>
              <a:rPr lang="en-US" dirty="0">
                <a:solidFill>
                  <a:schemeClr val="bg1"/>
                </a:solidFill>
                <a:latin typeface="Calibri" panose="020F0502020204030204" pitchFamily="34" charset="0"/>
                <a:cs typeface="Calibri" panose="020F0502020204030204" pitchFamily="34" charset="0"/>
              </a:rPr>
              <a:t>After Dealing with the outliers using Isolation Forest we began the process of fitting our models and tuning them. </a:t>
            </a:r>
          </a:p>
          <a:p>
            <a:pPr algn="just"/>
            <a:r>
              <a:rPr lang="en-US" dirty="0">
                <a:solidFill>
                  <a:schemeClr val="bg1"/>
                </a:solidFill>
                <a:latin typeface="Calibri" panose="020F0502020204030204" pitchFamily="34" charset="0"/>
                <a:cs typeface="Calibri" panose="020F0502020204030204" pitchFamily="34" charset="0"/>
              </a:rPr>
              <a:t>We have also resampled our data using </a:t>
            </a:r>
            <a:r>
              <a:rPr lang="en-IN" i="0" u="none" strike="noStrike" dirty="0">
                <a:solidFill>
                  <a:schemeClr val="bg1"/>
                </a:solidFill>
                <a:effectLst/>
                <a:latin typeface="Calibri" panose="020F0502020204030204" pitchFamily="34" charset="0"/>
                <a:cs typeface="Calibri" panose="020F0502020204030204" pitchFamily="34" charset="0"/>
              </a:rPr>
              <a:t>Synthetic Minority Oversampling Technique</a:t>
            </a:r>
            <a:r>
              <a:rPr lang="en-IN" dirty="0">
                <a:solidFill>
                  <a:schemeClr val="bg1"/>
                </a:solidFill>
                <a:latin typeface="Calibri" panose="020F0502020204030204" pitchFamily="34" charset="0"/>
                <a:cs typeface="Calibri" panose="020F0502020204030204" pitchFamily="34" charset="0"/>
              </a:rPr>
              <a:t> (</a:t>
            </a:r>
            <a:r>
              <a:rPr lang="en-IN" i="0" u="none" strike="noStrike" dirty="0">
                <a:solidFill>
                  <a:schemeClr val="bg1"/>
                </a:solidFill>
                <a:effectLst/>
                <a:latin typeface="Calibri" panose="020F0502020204030204" pitchFamily="34" charset="0"/>
                <a:cs typeface="Calibri" panose="020F0502020204030204" pitchFamily="34" charset="0"/>
              </a:rPr>
              <a:t>SMOTE) </a:t>
            </a:r>
            <a:endParaRPr lang="en-US" dirty="0">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70448E7E-3418-C3A8-36F9-A8C54D26C0DF}"/>
              </a:ext>
            </a:extLst>
          </p:cNvPr>
          <p:cNvSpPr txBox="1"/>
          <p:nvPr/>
        </p:nvSpPr>
        <p:spPr>
          <a:xfrm>
            <a:off x="7097487" y="-29190"/>
            <a:ext cx="4925640" cy="584775"/>
          </a:xfrm>
          <a:prstGeom prst="rect">
            <a:avLst/>
          </a:prstGeom>
          <a:solidFill>
            <a:schemeClr val="accent3"/>
          </a:solidFill>
        </p:spPr>
        <p:txBody>
          <a:bodyPr wrap="square" rtlCol="0">
            <a:spAutoFit/>
          </a:bodyPr>
          <a:lstStyle/>
          <a:p>
            <a:pPr algn="ctr"/>
            <a:r>
              <a:rPr lang="en-US" sz="3200" dirty="0">
                <a:latin typeface="Calibri Light" panose="020F0302020204030204" pitchFamily="34" charset="0"/>
                <a:cs typeface="Calibri Light" panose="020F0302020204030204" pitchFamily="34" charset="0"/>
              </a:rPr>
              <a:t>Data Processing Part II</a:t>
            </a:r>
          </a:p>
        </p:txBody>
      </p:sp>
    </p:spTree>
    <p:extLst>
      <p:ext uri="{BB962C8B-B14F-4D97-AF65-F5344CB8AC3E}">
        <p14:creationId xmlns:p14="http://schemas.microsoft.com/office/powerpoint/2010/main" val="16553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E3137-C77A-1820-6769-7EE4570EE5F3}"/>
              </a:ext>
            </a:extLst>
          </p:cNvPr>
          <p:cNvSpPr>
            <a:spLocks noGrp="1"/>
          </p:cNvSpPr>
          <p:nvPr>
            <p:ph type="title"/>
          </p:nvPr>
        </p:nvSpPr>
        <p:spPr>
          <a:xfrm>
            <a:off x="2890964" y="-84698"/>
            <a:ext cx="6410070" cy="705368"/>
          </a:xfrm>
          <a:solidFill>
            <a:schemeClr val="accent3"/>
          </a:solidFill>
        </p:spPr>
        <p:txBody>
          <a:bodyPr>
            <a:normAutofit/>
          </a:bodyPr>
          <a:lstStyle/>
          <a:p>
            <a:r>
              <a:rPr lang="en-US" sz="3200" b="0" dirty="0">
                <a:latin typeface="Calibri" panose="020F0502020204030204" pitchFamily="34" charset="0"/>
                <a:cs typeface="Calibri" panose="020F0502020204030204" pitchFamily="34" charset="0"/>
              </a:rPr>
              <a:t>Principal Component Analysis Results</a:t>
            </a:r>
          </a:p>
        </p:txBody>
      </p:sp>
      <p:graphicFrame>
        <p:nvGraphicFramePr>
          <p:cNvPr id="8" name="Table 5">
            <a:extLst>
              <a:ext uri="{FF2B5EF4-FFF2-40B4-BE49-F238E27FC236}">
                <a16:creationId xmlns:a16="http://schemas.microsoft.com/office/drawing/2014/main" id="{5AC8D085-FF7F-BFD0-2291-306315C98902}"/>
              </a:ext>
            </a:extLst>
          </p:cNvPr>
          <p:cNvGraphicFramePr>
            <a:graphicFrameLocks noGrp="1"/>
          </p:cNvGraphicFramePr>
          <p:nvPr>
            <p:extLst>
              <p:ext uri="{D42A27DB-BD31-4B8C-83A1-F6EECF244321}">
                <p14:modId xmlns:p14="http://schemas.microsoft.com/office/powerpoint/2010/main" val="2239632602"/>
              </p:ext>
            </p:extLst>
          </p:nvPr>
        </p:nvGraphicFramePr>
        <p:xfrm>
          <a:off x="246743" y="1018308"/>
          <a:ext cx="11698512" cy="5423722"/>
        </p:xfrm>
        <a:graphic>
          <a:graphicData uri="http://schemas.openxmlformats.org/drawingml/2006/table">
            <a:tbl>
              <a:tblPr firstRow="1" bandRow="1">
                <a:tableStyleId>{2D5ABB26-0587-4C30-8999-92F81FD0307C}</a:tableStyleId>
              </a:tblPr>
              <a:tblGrid>
                <a:gridCol w="2924628">
                  <a:extLst>
                    <a:ext uri="{9D8B030D-6E8A-4147-A177-3AD203B41FA5}">
                      <a16:colId xmlns:a16="http://schemas.microsoft.com/office/drawing/2014/main" val="338499870"/>
                    </a:ext>
                  </a:extLst>
                </a:gridCol>
                <a:gridCol w="2924628">
                  <a:extLst>
                    <a:ext uri="{9D8B030D-6E8A-4147-A177-3AD203B41FA5}">
                      <a16:colId xmlns:a16="http://schemas.microsoft.com/office/drawing/2014/main" val="1888625819"/>
                    </a:ext>
                  </a:extLst>
                </a:gridCol>
                <a:gridCol w="2924628">
                  <a:extLst>
                    <a:ext uri="{9D8B030D-6E8A-4147-A177-3AD203B41FA5}">
                      <a16:colId xmlns:a16="http://schemas.microsoft.com/office/drawing/2014/main" val="3829833554"/>
                    </a:ext>
                  </a:extLst>
                </a:gridCol>
                <a:gridCol w="2924628">
                  <a:extLst>
                    <a:ext uri="{9D8B030D-6E8A-4147-A177-3AD203B41FA5}">
                      <a16:colId xmlns:a16="http://schemas.microsoft.com/office/drawing/2014/main" val="1971045559"/>
                    </a:ext>
                  </a:extLst>
                </a:gridCol>
              </a:tblGrid>
              <a:tr h="493486">
                <a:tc>
                  <a:txBody>
                    <a:bodyPr/>
                    <a:lstStyle/>
                    <a:p>
                      <a:r>
                        <a:rPr lang="en-US" dirty="0"/>
                        <a:t>Logistic Regression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r>
                        <a:rPr lang="en-US" dirty="0"/>
                        <a:t>Decision Tree Classifier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r>
                        <a:rPr lang="en-US" dirty="0"/>
                        <a:t>Naïve Bayes Classifier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r>
                        <a:rPr lang="en-US" dirty="0"/>
                        <a:t>KNN Classifier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601466306"/>
                  </a:ext>
                </a:extLst>
              </a:tr>
              <a:tr h="2465118">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558389671"/>
                  </a:ext>
                </a:extLst>
              </a:tr>
              <a:tr h="2465118">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206956115"/>
                  </a:ext>
                </a:extLst>
              </a:tr>
            </a:tbl>
          </a:graphicData>
        </a:graphic>
      </p:graphicFrame>
      <p:pic>
        <p:nvPicPr>
          <p:cNvPr id="28" name="Picture 27">
            <a:extLst>
              <a:ext uri="{FF2B5EF4-FFF2-40B4-BE49-F238E27FC236}">
                <a16:creationId xmlns:a16="http://schemas.microsoft.com/office/drawing/2014/main" id="{F2CD6CE3-7895-21B2-6815-5675F0C5D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329" y="1582543"/>
            <a:ext cx="2775655" cy="2302090"/>
          </a:xfrm>
          <a:prstGeom prst="rect">
            <a:avLst/>
          </a:prstGeom>
        </p:spPr>
      </p:pic>
      <p:sp>
        <p:nvSpPr>
          <p:cNvPr id="18" name="Rectangle 17">
            <a:extLst>
              <a:ext uri="{FF2B5EF4-FFF2-40B4-BE49-F238E27FC236}">
                <a16:creationId xmlns:a16="http://schemas.microsoft.com/office/drawing/2014/main" id="{27F420E3-E06F-7D54-243E-8A1621AE5D7D}"/>
              </a:ext>
            </a:extLst>
          </p:cNvPr>
          <p:cNvSpPr/>
          <p:nvPr/>
        </p:nvSpPr>
        <p:spPr>
          <a:xfrm>
            <a:off x="2233179" y="2090057"/>
            <a:ext cx="290286" cy="68273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E4885949-3905-7BAE-4D49-2BBAF1EB9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57" y="4011440"/>
            <a:ext cx="2726127" cy="2302090"/>
          </a:xfrm>
          <a:prstGeom prst="rect">
            <a:avLst/>
          </a:prstGeom>
        </p:spPr>
      </p:pic>
      <p:sp>
        <p:nvSpPr>
          <p:cNvPr id="19" name="Rectangle 18">
            <a:extLst>
              <a:ext uri="{FF2B5EF4-FFF2-40B4-BE49-F238E27FC236}">
                <a16:creationId xmlns:a16="http://schemas.microsoft.com/office/drawing/2014/main" id="{FC4E8C98-5051-777B-DC6E-9E5E70D01A49}"/>
              </a:ext>
            </a:extLst>
          </p:cNvPr>
          <p:cNvSpPr/>
          <p:nvPr/>
        </p:nvSpPr>
        <p:spPr>
          <a:xfrm>
            <a:off x="2211244" y="4480183"/>
            <a:ext cx="321502" cy="747938"/>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28E2752E-56D4-D50A-CCD7-8310CE25B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2837" y="1583729"/>
            <a:ext cx="2775655" cy="2300904"/>
          </a:xfrm>
          <a:prstGeom prst="rect">
            <a:avLst/>
          </a:prstGeom>
        </p:spPr>
      </p:pic>
      <p:sp>
        <p:nvSpPr>
          <p:cNvPr id="26" name="Rectangle 25">
            <a:extLst>
              <a:ext uri="{FF2B5EF4-FFF2-40B4-BE49-F238E27FC236}">
                <a16:creationId xmlns:a16="http://schemas.microsoft.com/office/drawing/2014/main" id="{9CEB4401-83DB-FE7B-7F97-9ABEE1F32B0C}"/>
              </a:ext>
            </a:extLst>
          </p:cNvPr>
          <p:cNvSpPr/>
          <p:nvPr/>
        </p:nvSpPr>
        <p:spPr>
          <a:xfrm>
            <a:off x="5149076" y="2057457"/>
            <a:ext cx="319315" cy="747938"/>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3139576B-9A10-97C4-2985-07841C5301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7587" y="4033274"/>
            <a:ext cx="2775655" cy="2280256"/>
          </a:xfrm>
          <a:prstGeom prst="rect">
            <a:avLst/>
          </a:prstGeom>
        </p:spPr>
      </p:pic>
      <p:sp>
        <p:nvSpPr>
          <p:cNvPr id="25" name="Rectangle 24">
            <a:extLst>
              <a:ext uri="{FF2B5EF4-FFF2-40B4-BE49-F238E27FC236}">
                <a16:creationId xmlns:a16="http://schemas.microsoft.com/office/drawing/2014/main" id="{626DED3F-3658-E0F8-EA30-438B5C22E1EC}"/>
              </a:ext>
            </a:extLst>
          </p:cNvPr>
          <p:cNvSpPr/>
          <p:nvPr/>
        </p:nvSpPr>
        <p:spPr>
          <a:xfrm>
            <a:off x="5158357" y="4526333"/>
            <a:ext cx="319315" cy="747938"/>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D7418380-8C4B-492F-0B74-8644A250C2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8261" y="1553002"/>
            <a:ext cx="2827409" cy="2331631"/>
          </a:xfrm>
          <a:prstGeom prst="rect">
            <a:avLst/>
          </a:prstGeom>
        </p:spPr>
      </p:pic>
      <p:sp>
        <p:nvSpPr>
          <p:cNvPr id="21" name="Rectangle 20">
            <a:extLst>
              <a:ext uri="{FF2B5EF4-FFF2-40B4-BE49-F238E27FC236}">
                <a16:creationId xmlns:a16="http://schemas.microsoft.com/office/drawing/2014/main" id="{61D84F2B-3FD4-E7A4-8D61-DE43D05B3636}"/>
              </a:ext>
            </a:extLst>
          </p:cNvPr>
          <p:cNvSpPr/>
          <p:nvPr/>
        </p:nvSpPr>
        <p:spPr>
          <a:xfrm>
            <a:off x="8105668" y="2057457"/>
            <a:ext cx="319315" cy="747938"/>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B9B62F4C-55C7-3D09-7324-68F77D9E20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5557" y="4039697"/>
            <a:ext cx="2775655" cy="2331631"/>
          </a:xfrm>
          <a:prstGeom prst="rect">
            <a:avLst/>
          </a:prstGeom>
        </p:spPr>
      </p:pic>
      <p:sp>
        <p:nvSpPr>
          <p:cNvPr id="24" name="Rectangle 23">
            <a:extLst>
              <a:ext uri="{FF2B5EF4-FFF2-40B4-BE49-F238E27FC236}">
                <a16:creationId xmlns:a16="http://schemas.microsoft.com/office/drawing/2014/main" id="{7EE97F30-A242-A359-B5D0-E8B0763BD2FE}"/>
              </a:ext>
            </a:extLst>
          </p:cNvPr>
          <p:cNvSpPr/>
          <p:nvPr/>
        </p:nvSpPr>
        <p:spPr>
          <a:xfrm>
            <a:off x="8105668" y="4524820"/>
            <a:ext cx="319315" cy="747938"/>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0FE14D13-FDAB-D6C6-EC4C-44BA5C62BA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46758" y="1553002"/>
            <a:ext cx="2827409" cy="2331630"/>
          </a:xfrm>
          <a:prstGeom prst="rect">
            <a:avLst/>
          </a:prstGeom>
        </p:spPr>
      </p:pic>
      <p:sp>
        <p:nvSpPr>
          <p:cNvPr id="23" name="Rectangle 22">
            <a:extLst>
              <a:ext uri="{FF2B5EF4-FFF2-40B4-BE49-F238E27FC236}">
                <a16:creationId xmlns:a16="http://schemas.microsoft.com/office/drawing/2014/main" id="{F3203D52-4D7E-766D-22C0-0E2A699A615A}"/>
              </a:ext>
            </a:extLst>
          </p:cNvPr>
          <p:cNvSpPr/>
          <p:nvPr/>
        </p:nvSpPr>
        <p:spPr>
          <a:xfrm>
            <a:off x="11018149" y="2024858"/>
            <a:ext cx="319315" cy="747938"/>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08AF52B5-089B-1638-A17D-0668B383D4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46759" y="4039696"/>
            <a:ext cx="2775656" cy="2331629"/>
          </a:xfrm>
          <a:prstGeom prst="rect">
            <a:avLst/>
          </a:prstGeom>
        </p:spPr>
      </p:pic>
      <p:sp>
        <p:nvSpPr>
          <p:cNvPr id="22" name="Rectangle 21">
            <a:extLst>
              <a:ext uri="{FF2B5EF4-FFF2-40B4-BE49-F238E27FC236}">
                <a16:creationId xmlns:a16="http://schemas.microsoft.com/office/drawing/2014/main" id="{EE71A07B-DACD-9B3A-DC4B-08D39E45E88A}"/>
              </a:ext>
            </a:extLst>
          </p:cNvPr>
          <p:cNvSpPr/>
          <p:nvPr/>
        </p:nvSpPr>
        <p:spPr>
          <a:xfrm>
            <a:off x="10970335" y="4546012"/>
            <a:ext cx="321502" cy="747938"/>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714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6E663-9267-4035-449A-62D0DDC20E4D}"/>
              </a:ext>
            </a:extLst>
          </p:cNvPr>
          <p:cNvSpPr>
            <a:spLocks noGrp="1"/>
          </p:cNvSpPr>
          <p:nvPr>
            <p:ph type="title"/>
          </p:nvPr>
        </p:nvSpPr>
        <p:spPr>
          <a:xfrm>
            <a:off x="4594725" y="-24937"/>
            <a:ext cx="4163511" cy="696309"/>
          </a:xfrm>
          <a:solidFill>
            <a:schemeClr val="accent3"/>
          </a:solidFill>
        </p:spPr>
        <p:txBody>
          <a:bodyPr>
            <a:normAutofit/>
          </a:bodyPr>
          <a:lstStyle/>
          <a:p>
            <a:pPr algn="ctr"/>
            <a:r>
              <a:rPr lang="en-US" sz="3600" b="0" dirty="0">
                <a:latin typeface="Calibri Light" panose="020F0302020204030204" pitchFamily="34" charset="0"/>
                <a:cs typeface="Calibri Light" panose="020F0302020204030204" pitchFamily="34" charset="0"/>
              </a:rPr>
              <a:t>Our Process</a:t>
            </a:r>
          </a:p>
        </p:txBody>
      </p:sp>
      <p:sp>
        <p:nvSpPr>
          <p:cNvPr id="6" name="TextBox 5">
            <a:extLst>
              <a:ext uri="{FF2B5EF4-FFF2-40B4-BE49-F238E27FC236}">
                <a16:creationId xmlns:a16="http://schemas.microsoft.com/office/drawing/2014/main" id="{CD492DFF-29BF-94EF-BD11-BA1AF157259C}"/>
              </a:ext>
            </a:extLst>
          </p:cNvPr>
          <p:cNvSpPr txBox="1"/>
          <p:nvPr/>
        </p:nvSpPr>
        <p:spPr>
          <a:xfrm>
            <a:off x="1475828" y="985879"/>
            <a:ext cx="10401299" cy="923330"/>
          </a:xfrm>
          <a:prstGeom prst="rect">
            <a:avLst/>
          </a:prstGeom>
          <a:noFill/>
        </p:spPr>
        <p:txBody>
          <a:bodyPr wrap="square" rtlCol="0">
            <a:spAutoFit/>
          </a:bodyPr>
          <a:lstStyle/>
          <a:p>
            <a:pPr algn="ctr"/>
            <a:r>
              <a:rPr lang="en-US" dirty="0">
                <a:solidFill>
                  <a:schemeClr val="bg1"/>
                </a:solidFill>
              </a:rPr>
              <a:t>We used four machine learning models to classify our data into match and no match. We ran each of our models using four versions of our data to get the best model and accuracy.</a:t>
            </a:r>
          </a:p>
          <a:p>
            <a:endParaRPr lang="en-US" dirty="0"/>
          </a:p>
        </p:txBody>
      </p:sp>
      <p:sp>
        <p:nvSpPr>
          <p:cNvPr id="12" name="TextBox 11">
            <a:extLst>
              <a:ext uri="{FF2B5EF4-FFF2-40B4-BE49-F238E27FC236}">
                <a16:creationId xmlns:a16="http://schemas.microsoft.com/office/drawing/2014/main" id="{65D62766-262F-6260-434B-9183FE7C98BA}"/>
              </a:ext>
            </a:extLst>
          </p:cNvPr>
          <p:cNvSpPr txBox="1"/>
          <p:nvPr/>
        </p:nvSpPr>
        <p:spPr>
          <a:xfrm>
            <a:off x="1225797" y="3945762"/>
            <a:ext cx="10901363" cy="2708434"/>
          </a:xfrm>
          <a:prstGeom prst="rect">
            <a:avLst/>
          </a:prstGeom>
          <a:noFill/>
        </p:spPr>
        <p:txBody>
          <a:bodyPr wrap="square" rtlCol="0">
            <a:spAutoFit/>
          </a:bodyPr>
          <a:lstStyle/>
          <a:p>
            <a:pPr marL="342900" indent="-342900" algn="just">
              <a:buAutoNum type="arabicPeriod"/>
            </a:pPr>
            <a:r>
              <a:rPr lang="en-US" sz="1700" b="1" dirty="0">
                <a:solidFill>
                  <a:schemeClr val="bg1"/>
                </a:solidFill>
              </a:rPr>
              <a:t>Benchmark Data : </a:t>
            </a:r>
            <a:r>
              <a:rPr lang="en-US" sz="1700" dirty="0">
                <a:solidFill>
                  <a:schemeClr val="bg1"/>
                </a:solidFill>
              </a:rPr>
              <a:t>This data is the original dataset in which we have not dropped any columns or rows.</a:t>
            </a:r>
          </a:p>
          <a:p>
            <a:pPr marL="342900" indent="-342900" algn="just">
              <a:buAutoNum type="arabicPeriod"/>
            </a:pPr>
            <a:endParaRPr lang="en-US" sz="1700" dirty="0">
              <a:solidFill>
                <a:schemeClr val="bg1"/>
              </a:solidFill>
            </a:endParaRPr>
          </a:p>
          <a:p>
            <a:pPr marL="342900" indent="-342900" algn="just">
              <a:buAutoNum type="arabicPeriod"/>
            </a:pPr>
            <a:r>
              <a:rPr lang="en-US" sz="1700" b="1" dirty="0">
                <a:solidFill>
                  <a:schemeClr val="bg1"/>
                </a:solidFill>
              </a:rPr>
              <a:t>Cleaned &amp; Processed Data : </a:t>
            </a:r>
            <a:r>
              <a:rPr lang="en-US" sz="1700" dirty="0">
                <a:solidFill>
                  <a:schemeClr val="bg1"/>
                </a:solidFill>
              </a:rPr>
              <a:t>In this set we dropped columns and rows with logically and those with large volumes of null values( 20% &amp; above) and treated our dataset for outliers. 	</a:t>
            </a:r>
          </a:p>
          <a:p>
            <a:pPr marL="342900" indent="-342900" algn="just">
              <a:buAutoNum type="arabicPeriod"/>
            </a:pPr>
            <a:endParaRPr lang="en-US" sz="1700" dirty="0">
              <a:solidFill>
                <a:schemeClr val="bg1"/>
              </a:solidFill>
            </a:endParaRPr>
          </a:p>
          <a:p>
            <a:pPr marL="342900" indent="-342900" algn="just">
              <a:buFontTx/>
              <a:buAutoNum type="arabicPeriod"/>
            </a:pPr>
            <a:r>
              <a:rPr lang="en-US" sz="1700" b="1" dirty="0">
                <a:solidFill>
                  <a:schemeClr val="bg1"/>
                </a:solidFill>
              </a:rPr>
              <a:t>Resampled Data : </a:t>
            </a:r>
            <a:r>
              <a:rPr lang="en-US" sz="1700" dirty="0">
                <a:solidFill>
                  <a:schemeClr val="bg1"/>
                </a:solidFill>
              </a:rPr>
              <a:t>We resampled our dataset using </a:t>
            </a:r>
            <a:r>
              <a:rPr lang="en-IN" sz="1700" i="0" u="none" strike="noStrike" dirty="0">
                <a:solidFill>
                  <a:schemeClr val="bg1"/>
                </a:solidFill>
                <a:effectLst/>
                <a:latin typeface="+mj-lt"/>
              </a:rPr>
              <a:t>Synthetic Minority Oversampling Technique</a:t>
            </a:r>
            <a:r>
              <a:rPr lang="en-IN" sz="1700" dirty="0">
                <a:solidFill>
                  <a:schemeClr val="bg1"/>
                </a:solidFill>
                <a:latin typeface="+mj-lt"/>
              </a:rPr>
              <a:t> (</a:t>
            </a:r>
            <a:r>
              <a:rPr lang="en-IN" sz="1700" i="0" u="none" strike="noStrike" dirty="0">
                <a:solidFill>
                  <a:schemeClr val="bg1"/>
                </a:solidFill>
                <a:effectLst/>
                <a:latin typeface="+mj-lt"/>
              </a:rPr>
              <a:t>SMOTE) </a:t>
            </a:r>
          </a:p>
          <a:p>
            <a:pPr marL="342900" indent="-342900" algn="just">
              <a:buFontTx/>
              <a:buAutoNum type="arabicPeriod"/>
            </a:pPr>
            <a:endParaRPr lang="en-US" sz="1700" dirty="0">
              <a:solidFill>
                <a:schemeClr val="bg1"/>
              </a:solidFill>
            </a:endParaRPr>
          </a:p>
          <a:p>
            <a:pPr marL="342900" indent="-342900" algn="just">
              <a:buAutoNum type="arabicPeriod"/>
            </a:pPr>
            <a:r>
              <a:rPr lang="en-US" sz="1700" b="1" dirty="0">
                <a:solidFill>
                  <a:schemeClr val="bg1"/>
                </a:solidFill>
              </a:rPr>
              <a:t>Data using Extra Trees Classifier as a feature selection method : </a:t>
            </a:r>
            <a:r>
              <a:rPr lang="en-US" sz="1700" dirty="0">
                <a:solidFill>
                  <a:schemeClr val="bg1"/>
                </a:solidFill>
              </a:rPr>
              <a:t>Using this method we got the top 12 attributes which we then used for our machine learning models.  </a:t>
            </a:r>
          </a:p>
        </p:txBody>
      </p:sp>
      <p:sp>
        <p:nvSpPr>
          <p:cNvPr id="14" name="Round Diagonal Corner of Rectangle 13">
            <a:extLst>
              <a:ext uri="{FF2B5EF4-FFF2-40B4-BE49-F238E27FC236}">
                <a16:creationId xmlns:a16="http://schemas.microsoft.com/office/drawing/2014/main" id="{BE3F5E83-CD10-B837-E85C-C2DE6A831313}"/>
              </a:ext>
            </a:extLst>
          </p:cNvPr>
          <p:cNvSpPr/>
          <p:nvPr/>
        </p:nvSpPr>
        <p:spPr>
          <a:xfrm>
            <a:off x="2217152" y="2003536"/>
            <a:ext cx="1785938" cy="1587456"/>
          </a:xfrm>
          <a:prstGeom prst="round2DiagRect">
            <a:avLst/>
          </a:prstGeom>
          <a:solidFill>
            <a:srgbClr val="8E93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 Diagonal Corner of Rectangle 14">
            <a:extLst>
              <a:ext uri="{FF2B5EF4-FFF2-40B4-BE49-F238E27FC236}">
                <a16:creationId xmlns:a16="http://schemas.microsoft.com/office/drawing/2014/main" id="{CFD823C5-B58A-3CEB-41C8-90DB66DD73B1}"/>
              </a:ext>
            </a:extLst>
          </p:cNvPr>
          <p:cNvSpPr/>
          <p:nvPr/>
        </p:nvSpPr>
        <p:spPr>
          <a:xfrm>
            <a:off x="4594725" y="1954301"/>
            <a:ext cx="1785938" cy="1587456"/>
          </a:xfrm>
          <a:prstGeom prst="round2DiagRect">
            <a:avLst/>
          </a:prstGeom>
          <a:solidFill>
            <a:srgbClr val="8E93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 Diagonal Corner of Rectangle 15">
            <a:extLst>
              <a:ext uri="{FF2B5EF4-FFF2-40B4-BE49-F238E27FC236}">
                <a16:creationId xmlns:a16="http://schemas.microsoft.com/office/drawing/2014/main" id="{DCBBBFEA-96D7-959B-318E-A5EAC035A317}"/>
              </a:ext>
            </a:extLst>
          </p:cNvPr>
          <p:cNvSpPr/>
          <p:nvPr/>
        </p:nvSpPr>
        <p:spPr>
          <a:xfrm>
            <a:off x="6972298" y="1954301"/>
            <a:ext cx="1785938" cy="1587456"/>
          </a:xfrm>
          <a:prstGeom prst="round2DiagRect">
            <a:avLst/>
          </a:prstGeom>
          <a:solidFill>
            <a:srgbClr val="8E93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 Diagonal Corner of Rectangle 16">
            <a:extLst>
              <a:ext uri="{FF2B5EF4-FFF2-40B4-BE49-F238E27FC236}">
                <a16:creationId xmlns:a16="http://schemas.microsoft.com/office/drawing/2014/main" id="{98A80508-01A7-DB03-34A1-130316D41DAB}"/>
              </a:ext>
            </a:extLst>
          </p:cNvPr>
          <p:cNvSpPr/>
          <p:nvPr/>
        </p:nvSpPr>
        <p:spPr>
          <a:xfrm>
            <a:off x="9349871" y="1954301"/>
            <a:ext cx="1785938" cy="1587456"/>
          </a:xfrm>
          <a:prstGeom prst="round2DiagRect">
            <a:avLst/>
          </a:prstGeom>
          <a:solidFill>
            <a:srgbClr val="8E93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C87E03B7-B6EB-79BC-F327-416DD122433E}"/>
              </a:ext>
            </a:extLst>
          </p:cNvPr>
          <p:cNvSpPr txBox="1"/>
          <p:nvPr/>
        </p:nvSpPr>
        <p:spPr>
          <a:xfrm>
            <a:off x="2302877" y="2443321"/>
            <a:ext cx="1614488" cy="707886"/>
          </a:xfrm>
          <a:prstGeom prst="rect">
            <a:avLst/>
          </a:prstGeom>
          <a:noFill/>
        </p:spPr>
        <p:txBody>
          <a:bodyPr wrap="square" rtlCol="0">
            <a:spAutoFit/>
          </a:bodyPr>
          <a:lstStyle/>
          <a:p>
            <a:pPr algn="ctr"/>
            <a:r>
              <a:rPr lang="en-US" sz="2000" dirty="0"/>
              <a:t>Logistic Regression</a:t>
            </a:r>
          </a:p>
        </p:txBody>
      </p:sp>
      <p:sp>
        <p:nvSpPr>
          <p:cNvPr id="19" name="TextBox 18">
            <a:extLst>
              <a:ext uri="{FF2B5EF4-FFF2-40B4-BE49-F238E27FC236}">
                <a16:creationId xmlns:a16="http://schemas.microsoft.com/office/drawing/2014/main" id="{1A497175-A653-C2BF-5282-445199F5577E}"/>
              </a:ext>
            </a:extLst>
          </p:cNvPr>
          <p:cNvSpPr txBox="1"/>
          <p:nvPr/>
        </p:nvSpPr>
        <p:spPr>
          <a:xfrm>
            <a:off x="4680450" y="2289432"/>
            <a:ext cx="1614488" cy="1015663"/>
          </a:xfrm>
          <a:prstGeom prst="rect">
            <a:avLst/>
          </a:prstGeom>
          <a:noFill/>
        </p:spPr>
        <p:txBody>
          <a:bodyPr wrap="square" rtlCol="0">
            <a:spAutoFit/>
          </a:bodyPr>
          <a:lstStyle/>
          <a:p>
            <a:pPr algn="ctr"/>
            <a:r>
              <a:rPr lang="en-US" sz="2000" dirty="0"/>
              <a:t>Decision Trees Classifier</a:t>
            </a:r>
          </a:p>
        </p:txBody>
      </p:sp>
      <p:sp>
        <p:nvSpPr>
          <p:cNvPr id="20" name="TextBox 19">
            <a:extLst>
              <a:ext uri="{FF2B5EF4-FFF2-40B4-BE49-F238E27FC236}">
                <a16:creationId xmlns:a16="http://schemas.microsoft.com/office/drawing/2014/main" id="{99B74ACB-6B02-6A26-50CD-FB7F7FAB6CB8}"/>
              </a:ext>
            </a:extLst>
          </p:cNvPr>
          <p:cNvSpPr txBox="1"/>
          <p:nvPr/>
        </p:nvSpPr>
        <p:spPr>
          <a:xfrm>
            <a:off x="7058023" y="2294407"/>
            <a:ext cx="1614488" cy="1015663"/>
          </a:xfrm>
          <a:prstGeom prst="rect">
            <a:avLst/>
          </a:prstGeom>
          <a:noFill/>
        </p:spPr>
        <p:txBody>
          <a:bodyPr wrap="square" rtlCol="0">
            <a:spAutoFit/>
          </a:bodyPr>
          <a:lstStyle/>
          <a:p>
            <a:pPr algn="ctr"/>
            <a:r>
              <a:rPr lang="en-US" sz="2000" dirty="0"/>
              <a:t>Naïve Bayes Classifier</a:t>
            </a:r>
          </a:p>
        </p:txBody>
      </p:sp>
      <p:sp>
        <p:nvSpPr>
          <p:cNvPr id="21" name="TextBox 20">
            <a:extLst>
              <a:ext uri="{FF2B5EF4-FFF2-40B4-BE49-F238E27FC236}">
                <a16:creationId xmlns:a16="http://schemas.microsoft.com/office/drawing/2014/main" id="{17227BAE-2EFC-F39F-A5AE-EEC0965B3811}"/>
              </a:ext>
            </a:extLst>
          </p:cNvPr>
          <p:cNvSpPr txBox="1"/>
          <p:nvPr/>
        </p:nvSpPr>
        <p:spPr>
          <a:xfrm>
            <a:off x="9435596" y="2453648"/>
            <a:ext cx="1614488" cy="707886"/>
          </a:xfrm>
          <a:prstGeom prst="rect">
            <a:avLst/>
          </a:prstGeom>
          <a:noFill/>
        </p:spPr>
        <p:txBody>
          <a:bodyPr wrap="square" rtlCol="0">
            <a:spAutoFit/>
          </a:bodyPr>
          <a:lstStyle/>
          <a:p>
            <a:r>
              <a:rPr lang="en-US" sz="2000" dirty="0"/>
              <a:t>K Nearest Neighbors</a:t>
            </a:r>
          </a:p>
        </p:txBody>
      </p:sp>
    </p:spTree>
    <p:extLst>
      <p:ext uri="{BB962C8B-B14F-4D97-AF65-F5344CB8AC3E}">
        <p14:creationId xmlns:p14="http://schemas.microsoft.com/office/powerpoint/2010/main" val="160394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InterweaveVTI">
  <a:themeElements>
    <a:clrScheme name="Speed Dating">
      <a:dk1>
        <a:srgbClr val="000000"/>
      </a:dk1>
      <a:lt1>
        <a:srgbClr val="FFFFFF"/>
      </a:lt1>
      <a:dk2>
        <a:srgbClr val="004098"/>
      </a:dk2>
      <a:lt2>
        <a:srgbClr val="E7E6E6"/>
      </a:lt2>
      <a:accent1>
        <a:srgbClr val="004098"/>
      </a:accent1>
      <a:accent2>
        <a:srgbClr val="FEBFCA"/>
      </a:accent2>
      <a:accent3>
        <a:srgbClr val="652162"/>
      </a:accent3>
      <a:accent4>
        <a:srgbClr val="534599"/>
      </a:accent4>
      <a:accent5>
        <a:srgbClr val="363591"/>
      </a:accent5>
      <a:accent6>
        <a:srgbClr val="6E98C2"/>
      </a:accent6>
      <a:hlink>
        <a:srgbClr val="0563C1"/>
      </a:hlink>
      <a:folHlink>
        <a:srgbClr val="954F72"/>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460</TotalTime>
  <Words>961</Words>
  <Application>Microsoft Macintosh PowerPoint</Application>
  <PresentationFormat>Widescreen</PresentationFormat>
  <Paragraphs>97</Paragraphs>
  <Slides>15</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Calibri Light</vt:lpstr>
      <vt:lpstr>Neue Haas Grotesk Text Pro</vt:lpstr>
      <vt:lpstr>Segoe UI</vt:lpstr>
      <vt:lpstr>Times</vt:lpstr>
      <vt:lpstr>Times New Roman</vt:lpstr>
      <vt:lpstr>TimesNewRomanPSMT</vt:lpstr>
      <vt:lpstr>InterweaveVTI</vt:lpstr>
      <vt:lpstr>Speed Dating Predictions       Team 3B :  Urvi Vaidya (vaidyau@uci.edu) Nishant Parate (nparate@uci.edu) Sem Leontev (sleontev@uci.edu) Soo Lee (sool10@uci.edu) Dandan Zhou (dandanz1@uci.edu) </vt:lpstr>
      <vt:lpstr>PowerPoint Presentation</vt:lpstr>
      <vt:lpstr>PowerPoint Presentation</vt:lpstr>
      <vt:lpstr>PowerPoint Presentation</vt:lpstr>
      <vt:lpstr>Gender Differences in Views &amp; Perception  </vt:lpstr>
      <vt:lpstr>PowerPoint Presentation</vt:lpstr>
      <vt:lpstr>PowerPoint Presentation</vt:lpstr>
      <vt:lpstr>Principal Component Analysis Results</vt:lpstr>
      <vt:lpstr>Our Process</vt:lpstr>
      <vt:lpstr>Logistic Regression Results</vt:lpstr>
      <vt:lpstr>Decision Trees Classifier Results</vt:lpstr>
      <vt:lpstr>Naïve Bayes Classifier Results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Urvi Vaidya</cp:lastModifiedBy>
  <cp:revision>37</cp:revision>
  <dcterms:created xsi:type="dcterms:W3CDTF">2022-11-26T18:18:14Z</dcterms:created>
  <dcterms:modified xsi:type="dcterms:W3CDTF">2022-11-29T09:47:51Z</dcterms:modified>
</cp:coreProperties>
</file>